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92" r:id="rId2"/>
    <p:sldId id="263" r:id="rId3"/>
    <p:sldId id="494" r:id="rId4"/>
    <p:sldId id="256" r:id="rId5"/>
    <p:sldId id="264" r:id="rId6"/>
    <p:sldId id="377" r:id="rId7"/>
    <p:sldId id="376" r:id="rId8"/>
    <p:sldId id="363" r:id="rId9"/>
    <p:sldId id="364" r:id="rId10"/>
    <p:sldId id="273" r:id="rId11"/>
    <p:sldId id="274" r:id="rId12"/>
    <p:sldId id="275" r:id="rId13"/>
    <p:sldId id="381" r:id="rId14"/>
    <p:sldId id="382" r:id="rId15"/>
    <p:sldId id="309" r:id="rId16"/>
    <p:sldId id="310" r:id="rId17"/>
    <p:sldId id="261" r:id="rId18"/>
    <p:sldId id="277" r:id="rId19"/>
    <p:sldId id="278" r:id="rId20"/>
    <p:sldId id="353" r:id="rId21"/>
    <p:sldId id="354" r:id="rId22"/>
    <p:sldId id="279" r:id="rId23"/>
    <p:sldId id="318" r:id="rId24"/>
    <p:sldId id="268" r:id="rId25"/>
    <p:sldId id="269" r:id="rId26"/>
    <p:sldId id="270" r:id="rId27"/>
    <p:sldId id="271" r:id="rId28"/>
    <p:sldId id="272" r:id="rId29"/>
    <p:sldId id="306" r:id="rId30"/>
    <p:sldId id="307" r:id="rId31"/>
    <p:sldId id="283" r:id="rId32"/>
    <p:sldId id="308" r:id="rId33"/>
    <p:sldId id="312" r:id="rId34"/>
    <p:sldId id="311" r:id="rId35"/>
    <p:sldId id="317" r:id="rId36"/>
    <p:sldId id="316" r:id="rId37"/>
    <p:sldId id="355" r:id="rId38"/>
    <p:sldId id="496" r:id="rId39"/>
    <p:sldId id="320" r:id="rId40"/>
    <p:sldId id="319" r:id="rId41"/>
    <p:sldId id="287" r:id="rId42"/>
    <p:sldId id="416" r:id="rId43"/>
    <p:sldId id="321" r:id="rId44"/>
    <p:sldId id="358" r:id="rId45"/>
    <p:sldId id="322" r:id="rId46"/>
    <p:sldId id="390" r:id="rId47"/>
    <p:sldId id="393" r:id="rId48"/>
    <p:sldId id="396" r:id="rId49"/>
    <p:sldId id="398" r:id="rId50"/>
    <p:sldId id="394" r:id="rId51"/>
    <p:sldId id="401" r:id="rId52"/>
    <p:sldId id="402" r:id="rId53"/>
    <p:sldId id="440" r:id="rId54"/>
    <p:sldId id="422" r:id="rId55"/>
    <p:sldId id="476" r:id="rId56"/>
    <p:sldId id="474" r:id="rId57"/>
    <p:sldId id="475" r:id="rId58"/>
    <p:sldId id="395" r:id="rId59"/>
    <p:sldId id="49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6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49A40-99C0-7A4C-A461-E11FE9A3835E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8C816-DD3E-314D-9C6E-2091D5EB9A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6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3BD507-939E-EF43-9BDA-B5AB6EBEEA18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D4968-6AF9-9F4C-B95E-8A2EF79EA125}" type="slidenum">
              <a:rPr lang="en-US">
                <a:latin typeface="Arial" pitchFamily="-109" charset="0"/>
              </a:rPr>
              <a:pPr/>
              <a:t>52</a:t>
            </a:fld>
            <a:endParaRPr lang="en-US">
              <a:latin typeface="Arial" pitchFamily="-109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95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16CCCB-9C68-1847-AA1D-8F63C4D37F17}" type="slidenum">
              <a:rPr lang="en-US">
                <a:latin typeface="Arial" pitchFamily="-109" charset="0"/>
              </a:rPr>
              <a:pPr/>
              <a:t>53</a:t>
            </a:fld>
            <a:endParaRPr lang="en-US">
              <a:latin typeface="Arial" pitchFamily="-109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15FA6-7822-1243-B045-A4B5D18C2A57}" type="slidenum">
              <a:rPr lang="en-US"/>
              <a:pPr/>
              <a:t>10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450C5-A7E5-8743-B48A-195D9FD9E375}" type="slidenum">
              <a:rPr lang="en-US">
                <a:latin typeface="Arial" pitchFamily="-109" charset="0"/>
              </a:rPr>
              <a:pPr/>
              <a:t>42</a:t>
            </a:fld>
            <a:endParaRPr lang="en-US">
              <a:latin typeface="Arial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1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BA1337-C7EB-6C40-9F72-CB81B87A1316}" type="slidenum">
              <a:rPr lang="en-US">
                <a:latin typeface="Arial" pitchFamily="-109" charset="0"/>
              </a:rPr>
              <a:pPr/>
              <a:t>46</a:t>
            </a:fld>
            <a:endParaRPr lang="en-US">
              <a:latin typeface="Arial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5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258BB5-F95F-7245-A477-D51CF803994F}" type="slidenum">
              <a:rPr lang="en-US">
                <a:latin typeface="Arial" pitchFamily="-109" charset="0"/>
              </a:rPr>
              <a:pPr/>
              <a:t>47</a:t>
            </a:fld>
            <a:endParaRPr lang="en-US">
              <a:latin typeface="Arial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F7D51-9741-7542-A678-6DCF91E1208A}" type="slidenum">
              <a:rPr lang="en-US">
                <a:latin typeface="Arial" pitchFamily="-109" charset="0"/>
              </a:rPr>
              <a:pPr/>
              <a:t>48</a:t>
            </a:fld>
            <a:endParaRPr lang="en-US">
              <a:latin typeface="Arial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5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C2B88-5387-484C-BE7D-3AED6351D268}" type="slidenum">
              <a:rPr lang="en-US">
                <a:latin typeface="Arial" pitchFamily="-109" charset="0"/>
              </a:rPr>
              <a:pPr/>
              <a:t>49</a:t>
            </a:fld>
            <a:endParaRPr lang="en-US">
              <a:latin typeface="Arial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42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9908D5-DD01-0244-81CA-3EC8DAF46689}" type="slidenum">
              <a:rPr lang="en-US">
                <a:latin typeface="Arial" pitchFamily="-109" charset="0"/>
              </a:rPr>
              <a:pPr/>
              <a:t>50</a:t>
            </a:fld>
            <a:endParaRPr lang="en-US">
              <a:latin typeface="Arial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21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E6B2B-918E-8448-BD53-7198E4506C10}" type="slidenum">
              <a:rPr lang="en-US">
                <a:latin typeface="Arial" pitchFamily="-109" charset="0"/>
              </a:rPr>
              <a:pPr/>
              <a:t>51</a:t>
            </a:fld>
            <a:endParaRPr lang="en-US">
              <a:latin typeface="Arial" pitchFamily="-109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2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7E92B-8E9D-D844-8282-647BA136B69A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6E483-4C18-1244-BF05-61AE6BDDD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39157" y="1485014"/>
            <a:ext cx="449580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Times"/>
              </a:rPr>
              <a:t>Phylogenetics</a:t>
            </a:r>
            <a:endParaRPr lang="en-US" sz="4800" dirty="0">
              <a:latin typeface="Times"/>
            </a:endParaRPr>
          </a:p>
          <a:p>
            <a:pPr algn="ctr"/>
            <a:endParaRPr lang="en-US" sz="4800" dirty="0">
              <a:latin typeface="Times"/>
            </a:endParaRPr>
          </a:p>
          <a:p>
            <a:pPr algn="ctr"/>
            <a:endParaRPr lang="en-US" sz="4800" dirty="0">
              <a:latin typeface="Times"/>
            </a:endParaRPr>
          </a:p>
          <a:p>
            <a:pPr algn="ctr"/>
            <a:endParaRPr lang="en-US" sz="4800" dirty="0">
              <a:latin typeface="Times"/>
            </a:endParaRPr>
          </a:p>
          <a:p>
            <a:pPr algn="ctr"/>
            <a:endParaRPr lang="en-US" sz="4800" dirty="0">
              <a:latin typeface="Times"/>
            </a:endParaRPr>
          </a:p>
          <a:p>
            <a:pPr algn="ctr"/>
            <a:r>
              <a:rPr lang="en-US" sz="2400" dirty="0">
                <a:latin typeface="Times"/>
              </a:rPr>
              <a:t>December 2023</a:t>
            </a:r>
          </a:p>
          <a:p>
            <a:endParaRPr lang="en-US" b="1" i="1" dirty="0">
              <a:latin typeface="Verdana" charset="0"/>
            </a:endParaRPr>
          </a:p>
        </p:txBody>
      </p:sp>
      <p:pic>
        <p:nvPicPr>
          <p:cNvPr id="15366" name="Picture 5" descr="PF_1232010~The-Tree-of-Life-Poster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762000"/>
            <a:ext cx="352583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479143" y="6322572"/>
            <a:ext cx="31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Gustav Klimt 1905 “Tree of Life”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ChangeArrowheads="1"/>
          </p:cNvSpPr>
          <p:nvPr/>
        </p:nvSpPr>
        <p:spPr bwMode="auto">
          <a:xfrm>
            <a:off x="3810000" y="55626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4114800" y="60198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648200" y="60198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89" name="Line 5"/>
          <p:cNvSpPr>
            <a:spLocks noChangeShapeType="1"/>
          </p:cNvSpPr>
          <p:nvPr/>
        </p:nvSpPr>
        <p:spPr bwMode="auto">
          <a:xfrm flipV="1">
            <a:off x="4800600" y="4419600"/>
            <a:ext cx="0" cy="11430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 flipV="1">
            <a:off x="4343400" y="5029200"/>
            <a:ext cx="0" cy="5334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>
            <a:off x="2743200" y="4876800"/>
            <a:ext cx="3733800" cy="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2743200" y="4495800"/>
            <a:ext cx="3962400" cy="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 flipV="1">
            <a:off x="6477000" y="3733800"/>
            <a:ext cx="0" cy="12954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V="1">
            <a:off x="6781800" y="3276600"/>
            <a:ext cx="0" cy="14478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V="1">
            <a:off x="2971800" y="3276600"/>
            <a:ext cx="0" cy="13716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V="1">
            <a:off x="2667000" y="3810000"/>
            <a:ext cx="0" cy="12192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>
            <a:off x="1447800" y="3657600"/>
            <a:ext cx="2438400" cy="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8" name="Line 14"/>
          <p:cNvSpPr>
            <a:spLocks noChangeShapeType="1"/>
          </p:cNvSpPr>
          <p:nvPr/>
        </p:nvSpPr>
        <p:spPr bwMode="auto">
          <a:xfrm>
            <a:off x="5334000" y="3581400"/>
            <a:ext cx="2438400" cy="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199" name="Line 15"/>
          <p:cNvSpPr>
            <a:spLocks noChangeShapeType="1"/>
          </p:cNvSpPr>
          <p:nvPr/>
        </p:nvSpPr>
        <p:spPr bwMode="auto">
          <a:xfrm>
            <a:off x="1752600" y="3276600"/>
            <a:ext cx="2438400" cy="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0" name="Line 16"/>
          <p:cNvSpPr>
            <a:spLocks noChangeShapeType="1"/>
          </p:cNvSpPr>
          <p:nvPr/>
        </p:nvSpPr>
        <p:spPr bwMode="auto">
          <a:xfrm flipV="1">
            <a:off x="1524000" y="2590800"/>
            <a:ext cx="0" cy="12192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1" name="Line 17"/>
          <p:cNvSpPr>
            <a:spLocks noChangeShapeType="1"/>
          </p:cNvSpPr>
          <p:nvPr/>
        </p:nvSpPr>
        <p:spPr bwMode="auto">
          <a:xfrm flipV="1">
            <a:off x="3810000" y="2590800"/>
            <a:ext cx="0" cy="12192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2" name="Line 18"/>
          <p:cNvSpPr>
            <a:spLocks noChangeShapeType="1"/>
          </p:cNvSpPr>
          <p:nvPr/>
        </p:nvSpPr>
        <p:spPr bwMode="auto">
          <a:xfrm flipV="1">
            <a:off x="5410200" y="2514600"/>
            <a:ext cx="0" cy="12192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3" name="Line 19"/>
          <p:cNvSpPr>
            <a:spLocks noChangeShapeType="1"/>
          </p:cNvSpPr>
          <p:nvPr/>
        </p:nvSpPr>
        <p:spPr bwMode="auto">
          <a:xfrm>
            <a:off x="5638800" y="3276600"/>
            <a:ext cx="2362200" cy="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4" name="Line 20"/>
          <p:cNvSpPr>
            <a:spLocks noChangeShapeType="1"/>
          </p:cNvSpPr>
          <p:nvPr/>
        </p:nvSpPr>
        <p:spPr bwMode="auto">
          <a:xfrm flipV="1">
            <a:off x="7620000" y="2514600"/>
            <a:ext cx="0" cy="1219200"/>
          </a:xfrm>
          <a:prstGeom prst="line">
            <a:avLst/>
          </a:prstGeom>
          <a:noFill/>
          <a:ln w="3048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5" name="Line 21"/>
          <p:cNvSpPr>
            <a:spLocks noChangeShapeType="1"/>
          </p:cNvSpPr>
          <p:nvPr/>
        </p:nvSpPr>
        <p:spPr bwMode="auto">
          <a:xfrm flipV="1">
            <a:off x="1905000" y="2590800"/>
            <a:ext cx="0" cy="8382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6" name="Line 22"/>
          <p:cNvSpPr>
            <a:spLocks noChangeShapeType="1"/>
          </p:cNvSpPr>
          <p:nvPr/>
        </p:nvSpPr>
        <p:spPr bwMode="auto">
          <a:xfrm flipV="1">
            <a:off x="4191000" y="2590800"/>
            <a:ext cx="0" cy="8382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7" name="Line 23"/>
          <p:cNvSpPr>
            <a:spLocks noChangeShapeType="1"/>
          </p:cNvSpPr>
          <p:nvPr/>
        </p:nvSpPr>
        <p:spPr bwMode="auto">
          <a:xfrm flipV="1">
            <a:off x="5791200" y="2514600"/>
            <a:ext cx="0" cy="9144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8" name="Line 24"/>
          <p:cNvSpPr>
            <a:spLocks noChangeShapeType="1"/>
          </p:cNvSpPr>
          <p:nvPr/>
        </p:nvSpPr>
        <p:spPr bwMode="auto">
          <a:xfrm flipV="1">
            <a:off x="8001000" y="2514600"/>
            <a:ext cx="0" cy="914400"/>
          </a:xfrm>
          <a:prstGeom prst="line">
            <a:avLst/>
          </a:prstGeom>
          <a:noFill/>
          <a:ln w="3048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09" name="AutoShape 25"/>
          <p:cNvSpPr>
            <a:spLocks noChangeArrowheads="1"/>
          </p:cNvSpPr>
          <p:nvPr/>
        </p:nvSpPr>
        <p:spPr bwMode="auto">
          <a:xfrm>
            <a:off x="8382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0" name="Rectangle 26"/>
          <p:cNvSpPr>
            <a:spLocks noChangeArrowheads="1"/>
          </p:cNvSpPr>
          <p:nvPr/>
        </p:nvSpPr>
        <p:spPr bwMode="auto">
          <a:xfrm>
            <a:off x="11430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1" name="Rectangle 27"/>
          <p:cNvSpPr>
            <a:spLocks noChangeArrowheads="1"/>
          </p:cNvSpPr>
          <p:nvPr/>
        </p:nvSpPr>
        <p:spPr bwMode="auto">
          <a:xfrm>
            <a:off x="16764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2" name="AutoShape 28"/>
          <p:cNvSpPr>
            <a:spLocks noChangeArrowheads="1"/>
          </p:cNvSpPr>
          <p:nvPr/>
        </p:nvSpPr>
        <p:spPr bwMode="auto">
          <a:xfrm>
            <a:off x="30480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3" name="Rectangle 29"/>
          <p:cNvSpPr>
            <a:spLocks noChangeArrowheads="1"/>
          </p:cNvSpPr>
          <p:nvPr/>
        </p:nvSpPr>
        <p:spPr bwMode="auto">
          <a:xfrm>
            <a:off x="33528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4" name="Rectangle 30"/>
          <p:cNvSpPr>
            <a:spLocks noChangeArrowheads="1"/>
          </p:cNvSpPr>
          <p:nvPr/>
        </p:nvSpPr>
        <p:spPr bwMode="auto">
          <a:xfrm>
            <a:off x="38862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5" name="AutoShape 31"/>
          <p:cNvSpPr>
            <a:spLocks noChangeArrowheads="1"/>
          </p:cNvSpPr>
          <p:nvPr/>
        </p:nvSpPr>
        <p:spPr bwMode="auto">
          <a:xfrm>
            <a:off x="48006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6" name="Rectangle 32"/>
          <p:cNvSpPr>
            <a:spLocks noChangeArrowheads="1"/>
          </p:cNvSpPr>
          <p:nvPr/>
        </p:nvSpPr>
        <p:spPr bwMode="auto">
          <a:xfrm>
            <a:off x="51054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7" name="Rectangle 33"/>
          <p:cNvSpPr>
            <a:spLocks noChangeArrowheads="1"/>
          </p:cNvSpPr>
          <p:nvPr/>
        </p:nvSpPr>
        <p:spPr bwMode="auto">
          <a:xfrm>
            <a:off x="56388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8" name="AutoShape 34"/>
          <p:cNvSpPr>
            <a:spLocks noChangeArrowheads="1"/>
          </p:cNvSpPr>
          <p:nvPr/>
        </p:nvSpPr>
        <p:spPr bwMode="auto">
          <a:xfrm>
            <a:off x="70104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19" name="Rectangle 35"/>
          <p:cNvSpPr>
            <a:spLocks noChangeArrowheads="1"/>
          </p:cNvSpPr>
          <p:nvPr/>
        </p:nvSpPr>
        <p:spPr bwMode="auto">
          <a:xfrm>
            <a:off x="73152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220" name="Rectangle 36"/>
          <p:cNvSpPr>
            <a:spLocks noChangeArrowheads="1"/>
          </p:cNvSpPr>
          <p:nvPr/>
        </p:nvSpPr>
        <p:spPr bwMode="auto">
          <a:xfrm>
            <a:off x="78486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9" grpId="0" animBg="1"/>
      <p:bldP spid="221190" grpId="0" animBg="1"/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00" grpId="0" animBg="1"/>
      <p:bldP spid="221201" grpId="0" animBg="1"/>
      <p:bldP spid="221202" grpId="0" animBg="1"/>
      <p:bldP spid="221203" grpId="0" animBg="1"/>
      <p:bldP spid="221204" grpId="0" animBg="1"/>
      <p:bldP spid="221205" grpId="0" animBg="1"/>
      <p:bldP spid="221206" grpId="0" animBg="1"/>
      <p:bldP spid="221207" grpId="0" animBg="1"/>
      <p:bldP spid="221208" grpId="0" animBg="1"/>
      <p:bldP spid="221209" grpId="0" animBg="1"/>
      <p:bldP spid="221210" grpId="0" animBg="1"/>
      <p:bldP spid="221211" grpId="0" animBg="1"/>
      <p:bldP spid="221212" grpId="0" animBg="1"/>
      <p:bldP spid="221213" grpId="0" animBg="1"/>
      <p:bldP spid="221214" grpId="0" animBg="1"/>
      <p:bldP spid="221215" grpId="0" animBg="1"/>
      <p:bldP spid="221216" grpId="0" animBg="1"/>
      <p:bldP spid="221217" grpId="0" animBg="1"/>
      <p:bldP spid="221218" grpId="0" animBg="1"/>
      <p:bldP spid="221219" grpId="0" animBg="1"/>
      <p:bldP spid="2212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ChangeArrowheads="1"/>
          </p:cNvSpPr>
          <p:nvPr/>
        </p:nvSpPr>
        <p:spPr bwMode="auto">
          <a:xfrm>
            <a:off x="8382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1430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764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30480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33528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8862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48006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51054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56388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5" name="AutoShape 11"/>
          <p:cNvSpPr>
            <a:spLocks noChangeArrowheads="1"/>
          </p:cNvSpPr>
          <p:nvPr/>
        </p:nvSpPr>
        <p:spPr bwMode="auto">
          <a:xfrm>
            <a:off x="70104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73152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78486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6" name="Line 14"/>
          <p:cNvSpPr>
            <a:spLocks noChangeShapeType="1"/>
          </p:cNvSpPr>
          <p:nvPr/>
        </p:nvSpPr>
        <p:spPr bwMode="auto">
          <a:xfrm>
            <a:off x="1371600" y="2743200"/>
            <a:ext cx="1219200" cy="11430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7" name="Line 15"/>
          <p:cNvSpPr>
            <a:spLocks noChangeShapeType="1"/>
          </p:cNvSpPr>
          <p:nvPr/>
        </p:nvSpPr>
        <p:spPr bwMode="auto">
          <a:xfrm flipH="1">
            <a:off x="2590800" y="2743200"/>
            <a:ext cx="1066800" cy="11430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5334000" y="2743200"/>
            <a:ext cx="1524000" cy="1219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9" name="Line 17"/>
          <p:cNvSpPr>
            <a:spLocks noChangeShapeType="1"/>
          </p:cNvSpPr>
          <p:nvPr/>
        </p:nvSpPr>
        <p:spPr bwMode="auto">
          <a:xfrm flipH="1">
            <a:off x="6858000" y="2743200"/>
            <a:ext cx="685800" cy="1219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0" name="Line 18"/>
          <p:cNvSpPr>
            <a:spLocks noChangeShapeType="1"/>
          </p:cNvSpPr>
          <p:nvPr/>
        </p:nvSpPr>
        <p:spPr bwMode="auto">
          <a:xfrm>
            <a:off x="2590800" y="3886200"/>
            <a:ext cx="2286000" cy="20574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 flipH="1">
            <a:off x="4876800" y="3962400"/>
            <a:ext cx="1981200" cy="1981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2" name="Line 20"/>
          <p:cNvSpPr>
            <a:spLocks noChangeShapeType="1"/>
          </p:cNvSpPr>
          <p:nvPr/>
        </p:nvSpPr>
        <p:spPr bwMode="auto">
          <a:xfrm>
            <a:off x="1905000" y="2743200"/>
            <a:ext cx="1143000" cy="11430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3" name="Line 21"/>
          <p:cNvSpPr>
            <a:spLocks noChangeShapeType="1"/>
          </p:cNvSpPr>
          <p:nvPr/>
        </p:nvSpPr>
        <p:spPr bwMode="auto">
          <a:xfrm flipH="1">
            <a:off x="3048000" y="2743200"/>
            <a:ext cx="1066800" cy="11430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4" name="Line 22"/>
          <p:cNvSpPr>
            <a:spLocks noChangeShapeType="1"/>
          </p:cNvSpPr>
          <p:nvPr/>
        </p:nvSpPr>
        <p:spPr bwMode="auto">
          <a:xfrm>
            <a:off x="5943600" y="2743200"/>
            <a:ext cx="1219200" cy="10668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5" name="Line 23"/>
          <p:cNvSpPr>
            <a:spLocks noChangeShapeType="1"/>
          </p:cNvSpPr>
          <p:nvPr/>
        </p:nvSpPr>
        <p:spPr bwMode="auto">
          <a:xfrm flipH="1">
            <a:off x="7239000" y="2743200"/>
            <a:ext cx="838200" cy="10668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flipH="1">
            <a:off x="5029200" y="3810000"/>
            <a:ext cx="2209800" cy="21336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>
            <a:off x="3048000" y="3886200"/>
            <a:ext cx="1981200" cy="20574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46" grpId="0" animBg="1"/>
      <p:bldP spid="223247" grpId="0" animBg="1"/>
      <p:bldP spid="223248" grpId="0" animBg="1"/>
      <p:bldP spid="223249" grpId="0" animBg="1"/>
      <p:bldP spid="223250" grpId="0" animBg="1"/>
      <p:bldP spid="223251" grpId="0" animBg="1"/>
      <p:bldP spid="223252" grpId="0" animBg="1"/>
      <p:bldP spid="223253" grpId="0" animBg="1"/>
      <p:bldP spid="223254" grpId="0" animBg="1"/>
      <p:bldP spid="223255" grpId="0" animBg="1"/>
      <p:bldP spid="223256" grpId="0" animBg="1"/>
      <p:bldP spid="2232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ChangeArrowheads="1"/>
          </p:cNvSpPr>
          <p:nvPr/>
        </p:nvSpPr>
        <p:spPr bwMode="auto">
          <a:xfrm>
            <a:off x="8382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1430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6764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30480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33528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38862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AutoShape 8"/>
          <p:cNvSpPr>
            <a:spLocks noChangeArrowheads="1"/>
          </p:cNvSpPr>
          <p:nvPr/>
        </p:nvSpPr>
        <p:spPr bwMode="auto">
          <a:xfrm>
            <a:off x="48006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1054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56388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9" name="AutoShape 11"/>
          <p:cNvSpPr>
            <a:spLocks noChangeArrowheads="1"/>
          </p:cNvSpPr>
          <p:nvPr/>
        </p:nvSpPr>
        <p:spPr bwMode="auto">
          <a:xfrm>
            <a:off x="7010400" y="1828800"/>
            <a:ext cx="1600200" cy="914400"/>
          </a:xfrm>
          <a:prstGeom prst="roundRect">
            <a:avLst>
              <a:gd name="adj" fmla="val 16667"/>
            </a:avLst>
          </a:prstGeom>
          <a:solidFill>
            <a:srgbClr val="CDC7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7315200" y="2286000"/>
            <a:ext cx="457200" cy="76200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848600" y="2286000"/>
            <a:ext cx="457200" cy="76200"/>
          </a:xfrm>
          <a:prstGeom prst="rect">
            <a:avLst/>
          </a:prstGeom>
          <a:solidFill>
            <a:srgbClr val="2F8B2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6" name="Line 14"/>
          <p:cNvSpPr>
            <a:spLocks noChangeShapeType="1"/>
          </p:cNvSpPr>
          <p:nvPr/>
        </p:nvSpPr>
        <p:spPr bwMode="auto">
          <a:xfrm>
            <a:off x="1371600" y="2743200"/>
            <a:ext cx="1219200" cy="11430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7" name="Line 15"/>
          <p:cNvSpPr>
            <a:spLocks noChangeShapeType="1"/>
          </p:cNvSpPr>
          <p:nvPr/>
        </p:nvSpPr>
        <p:spPr bwMode="auto">
          <a:xfrm flipH="1">
            <a:off x="2590800" y="2743200"/>
            <a:ext cx="1066800" cy="11430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5334000" y="2743200"/>
            <a:ext cx="1524000" cy="1219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49" name="Line 17"/>
          <p:cNvSpPr>
            <a:spLocks noChangeShapeType="1"/>
          </p:cNvSpPr>
          <p:nvPr/>
        </p:nvSpPr>
        <p:spPr bwMode="auto">
          <a:xfrm flipH="1">
            <a:off x="6858000" y="2743200"/>
            <a:ext cx="685800" cy="1219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0" name="Line 18"/>
          <p:cNvSpPr>
            <a:spLocks noChangeShapeType="1"/>
          </p:cNvSpPr>
          <p:nvPr/>
        </p:nvSpPr>
        <p:spPr bwMode="auto">
          <a:xfrm>
            <a:off x="2590800" y="3886200"/>
            <a:ext cx="2286000" cy="20574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 flipH="1">
            <a:off x="4876800" y="3962400"/>
            <a:ext cx="1981200" cy="1981200"/>
          </a:xfrm>
          <a:prstGeom prst="lin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2" name="Line 20"/>
          <p:cNvSpPr>
            <a:spLocks noChangeShapeType="1"/>
          </p:cNvSpPr>
          <p:nvPr/>
        </p:nvSpPr>
        <p:spPr bwMode="auto">
          <a:xfrm>
            <a:off x="1905000" y="2743200"/>
            <a:ext cx="1143000" cy="11430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3" name="Line 21"/>
          <p:cNvSpPr>
            <a:spLocks noChangeShapeType="1"/>
          </p:cNvSpPr>
          <p:nvPr/>
        </p:nvSpPr>
        <p:spPr bwMode="auto">
          <a:xfrm flipH="1">
            <a:off x="3048000" y="2743200"/>
            <a:ext cx="1066800" cy="11430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4" name="Line 22"/>
          <p:cNvSpPr>
            <a:spLocks noChangeShapeType="1"/>
          </p:cNvSpPr>
          <p:nvPr/>
        </p:nvSpPr>
        <p:spPr bwMode="auto">
          <a:xfrm>
            <a:off x="5943600" y="2743200"/>
            <a:ext cx="1219200" cy="10668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5" name="Line 23"/>
          <p:cNvSpPr>
            <a:spLocks noChangeShapeType="1"/>
          </p:cNvSpPr>
          <p:nvPr/>
        </p:nvSpPr>
        <p:spPr bwMode="auto">
          <a:xfrm flipH="1">
            <a:off x="7239000" y="2743200"/>
            <a:ext cx="838200" cy="10668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flipH="1">
            <a:off x="5029200" y="3810000"/>
            <a:ext cx="2209800" cy="21336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>
            <a:off x="3048000" y="3886200"/>
            <a:ext cx="1981200" cy="2057400"/>
          </a:xfrm>
          <a:prstGeom prst="line">
            <a:avLst/>
          </a:prstGeom>
          <a:noFill/>
          <a:ln w="38100">
            <a:solidFill>
              <a:srgbClr val="2F8B2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4" name="TextBox 25"/>
          <p:cNvSpPr txBox="1">
            <a:spLocks noChangeArrowheads="1"/>
          </p:cNvSpPr>
          <p:nvPr/>
        </p:nvSpPr>
        <p:spPr bwMode="auto">
          <a:xfrm>
            <a:off x="1143000" y="4038600"/>
            <a:ext cx="920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27675" name="TextBox 26"/>
          <p:cNvSpPr txBox="1">
            <a:spLocks noChangeArrowheads="1"/>
          </p:cNvSpPr>
          <p:nvPr/>
        </p:nvSpPr>
        <p:spPr bwMode="auto">
          <a:xfrm>
            <a:off x="3505200" y="58674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Root</a:t>
            </a:r>
          </a:p>
        </p:txBody>
      </p:sp>
      <p:sp>
        <p:nvSpPr>
          <p:cNvPr id="27676" name="TextBox 27"/>
          <p:cNvSpPr txBox="1">
            <a:spLocks noChangeArrowheads="1"/>
          </p:cNvSpPr>
          <p:nvPr/>
        </p:nvSpPr>
        <p:spPr bwMode="auto">
          <a:xfrm>
            <a:off x="2057400" y="5029200"/>
            <a:ext cx="11604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Branch</a:t>
            </a:r>
          </a:p>
        </p:txBody>
      </p:sp>
      <p:cxnSp>
        <p:nvCxnSpPr>
          <p:cNvPr id="27677" name="Straight Arrow Connector 32"/>
          <p:cNvCxnSpPr>
            <a:cxnSpLocks noChangeShapeType="1"/>
          </p:cNvCxnSpPr>
          <p:nvPr/>
        </p:nvCxnSpPr>
        <p:spPr bwMode="auto">
          <a:xfrm flipV="1">
            <a:off x="1981200" y="4038600"/>
            <a:ext cx="457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7678" name="Straight Arrow Connector 34"/>
          <p:cNvCxnSpPr>
            <a:cxnSpLocks noChangeShapeType="1"/>
          </p:cNvCxnSpPr>
          <p:nvPr/>
        </p:nvCxnSpPr>
        <p:spPr bwMode="auto">
          <a:xfrm flipV="1">
            <a:off x="3124200" y="4953000"/>
            <a:ext cx="457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7679" name="Straight Arrow Connector 35"/>
          <p:cNvCxnSpPr>
            <a:cxnSpLocks noChangeShapeType="1"/>
          </p:cNvCxnSpPr>
          <p:nvPr/>
        </p:nvCxnSpPr>
        <p:spPr bwMode="auto">
          <a:xfrm flipV="1">
            <a:off x="4267200" y="6019800"/>
            <a:ext cx="609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7680" name="TextBox 38"/>
          <p:cNvSpPr txBox="1">
            <a:spLocks noChangeArrowheads="1"/>
          </p:cNvSpPr>
          <p:nvPr/>
        </p:nvSpPr>
        <p:spPr bwMode="auto">
          <a:xfrm>
            <a:off x="3352800" y="685800"/>
            <a:ext cx="1006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Taxon</a:t>
            </a:r>
          </a:p>
        </p:txBody>
      </p:sp>
      <p:cxnSp>
        <p:nvCxnSpPr>
          <p:cNvPr id="27681" name="Straight Arrow Connector 39"/>
          <p:cNvCxnSpPr>
            <a:cxnSpLocks noChangeShapeType="1"/>
          </p:cNvCxnSpPr>
          <p:nvPr/>
        </p:nvCxnSpPr>
        <p:spPr bwMode="auto">
          <a:xfrm rot="5400000">
            <a:off x="3619501" y="1485900"/>
            <a:ext cx="5334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3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46" grpId="0" animBg="1"/>
      <p:bldP spid="223247" grpId="0" animBg="1"/>
      <p:bldP spid="223248" grpId="0" animBg="1"/>
      <p:bldP spid="223249" grpId="0" animBg="1"/>
      <p:bldP spid="223250" grpId="0" animBg="1"/>
      <p:bldP spid="223251" grpId="0" animBg="1"/>
      <p:bldP spid="223252" grpId="0" animBg="1"/>
      <p:bldP spid="223253" grpId="0" animBg="1"/>
      <p:bldP spid="223254" grpId="0" animBg="1"/>
      <p:bldP spid="223255" grpId="0" animBg="1"/>
      <p:bldP spid="223256" grpId="0" animBg="1"/>
      <p:bldP spid="2232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8" y="480233"/>
            <a:ext cx="7563831" cy="60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8" y="480233"/>
            <a:ext cx="7563831" cy="58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endaCla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89" y="833817"/>
            <a:ext cx="3368576" cy="2697858"/>
          </a:xfrm>
          <a:prstGeom prst="rect">
            <a:avLst/>
          </a:prstGeom>
        </p:spPr>
      </p:pic>
      <p:pic>
        <p:nvPicPr>
          <p:cNvPr id="4" name="Picture 3" descr="BrendaCurv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6" y="768050"/>
            <a:ext cx="3450693" cy="2763625"/>
          </a:xfrm>
          <a:prstGeom prst="rect">
            <a:avLst/>
          </a:prstGeom>
        </p:spPr>
      </p:pic>
      <p:pic>
        <p:nvPicPr>
          <p:cNvPr id="5" name="Picture 4" descr="BrendaSqua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30" y="3746913"/>
            <a:ext cx="3508291" cy="2809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645" y="191999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Different but Same Topologies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9645" y="6360264"/>
            <a:ext cx="130224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4426" y="5992520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209" y="387427"/>
            <a:ext cx="8238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branch length: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Branch length can signify many different things (time, difference, inferred changes)</a:t>
            </a:r>
          </a:p>
          <a:p>
            <a:pPr marL="342900" indent="-342900">
              <a:buAutoNum type="arabicPeriod"/>
            </a:pPr>
            <a:r>
              <a:rPr lang="en-US" dirty="0"/>
              <a:t>General rule: longer branch length indicates </a:t>
            </a:r>
            <a:r>
              <a:rPr lang="en-US" b="1" dirty="0"/>
              <a:t>more evolutionary change</a:t>
            </a:r>
          </a:p>
        </p:txBody>
      </p:sp>
      <p:pic>
        <p:nvPicPr>
          <p:cNvPr id="3" name="Picture 2" descr="BrendaBran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9" y="1815178"/>
            <a:ext cx="5441881" cy="43583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29" y="1221901"/>
            <a:ext cx="5588000" cy="4635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phylogen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752600"/>
            <a:ext cx="43434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990600" y="990600"/>
            <a:ext cx="3051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UNROOTED TREES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1959_f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609600"/>
            <a:ext cx="5816600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524000" y="2895600"/>
            <a:ext cx="6781800" cy="34290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83878" y="1162282"/>
            <a:ext cx="193723" cy="35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5336" y="1976536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7876" y="1517422"/>
            <a:ext cx="848505" cy="229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96381" y="2310812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darwinsma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1290638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6" descr="darwin_tr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9688" y="152400"/>
            <a:ext cx="37655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7"/>
          <p:cNvSpPr txBox="1">
            <a:spLocks noChangeArrowheads="1"/>
          </p:cNvSpPr>
          <p:nvPr/>
        </p:nvSpPr>
        <p:spPr bwMode="auto">
          <a:xfrm>
            <a:off x="381000" y="6019800"/>
            <a:ext cx="3895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eorgia" charset="0"/>
              </a:rPr>
              <a:t>Notebook around July 1837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1959_f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609600"/>
            <a:ext cx="5816600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5147876" y="2895600"/>
            <a:ext cx="3157924" cy="34290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83878" y="1162282"/>
            <a:ext cx="193723" cy="35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5336" y="1976536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7876" y="1517422"/>
            <a:ext cx="848505" cy="229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96381" y="2310812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55589" y="4616840"/>
            <a:ext cx="2698252" cy="1707759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1959_f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609600"/>
            <a:ext cx="5816600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583878" y="1162282"/>
            <a:ext cx="193723" cy="35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5336" y="1976536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3348" y="1402599"/>
            <a:ext cx="848505" cy="229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36735" y="317206"/>
            <a:ext cx="848505" cy="584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5164882" y="1517423"/>
            <a:ext cx="848505" cy="3246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0988" y="2534239"/>
            <a:ext cx="848505" cy="229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1959_f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609600"/>
            <a:ext cx="5816600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3369" y="731807"/>
            <a:ext cx="4401818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decide how to root a phylogeny?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an </a:t>
            </a:r>
            <a:r>
              <a:rPr lang="en-US" b="1" dirty="0" err="1"/>
              <a:t>outgroup</a:t>
            </a:r>
            <a:r>
              <a:rPr lang="en-US" dirty="0"/>
              <a:t>:</a:t>
            </a:r>
          </a:p>
          <a:p>
            <a:pPr marL="800100" lvl="1" indent="-342900">
              <a:buAutoNum type="alphaLcPeriod"/>
            </a:pPr>
            <a:r>
              <a:rPr lang="en-US" dirty="0"/>
              <a:t>The best </a:t>
            </a:r>
            <a:r>
              <a:rPr lang="en-US" dirty="0" err="1"/>
              <a:t>outgroup</a:t>
            </a:r>
            <a:r>
              <a:rPr lang="en-US" dirty="0"/>
              <a:t> is a </a:t>
            </a:r>
            <a:r>
              <a:rPr lang="en-US" dirty="0" err="1"/>
              <a:t>taxon</a:t>
            </a:r>
            <a:r>
              <a:rPr lang="en-US" dirty="0"/>
              <a:t> that is a close relative that you are pretty sure is not in the </a:t>
            </a:r>
            <a:r>
              <a:rPr lang="en-US" dirty="0" err="1"/>
              <a:t>ingroup</a:t>
            </a:r>
            <a:r>
              <a:rPr lang="en-US" dirty="0"/>
              <a:t>.</a:t>
            </a:r>
          </a:p>
          <a:p>
            <a:pPr marL="800100" lvl="1" indent="-342900">
              <a:buAutoNum type="alphaLcPeriod"/>
            </a:pPr>
            <a:r>
              <a:rPr lang="en-US" dirty="0"/>
              <a:t>The more </a:t>
            </a:r>
            <a:r>
              <a:rPr lang="en-US" dirty="0" err="1"/>
              <a:t>outgroups</a:t>
            </a:r>
            <a:r>
              <a:rPr lang="en-US" dirty="0"/>
              <a:t> the better.</a:t>
            </a:r>
          </a:p>
          <a:p>
            <a:pPr marL="800100" lvl="1" indent="-342900">
              <a:buAutoNum type="alphaLcPeriod"/>
            </a:pPr>
            <a:r>
              <a:rPr lang="en-US" dirty="0"/>
              <a:t>The branch of the </a:t>
            </a:r>
            <a:r>
              <a:rPr lang="en-US" dirty="0" err="1"/>
              <a:t>outgroup</a:t>
            </a:r>
            <a:r>
              <a:rPr lang="en-US" dirty="0"/>
              <a:t> becomes the root.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Character polarity</a:t>
            </a:r>
          </a:p>
          <a:p>
            <a:pPr marL="800100" lvl="1" indent="-342900">
              <a:buAutoNum type="alphaLcPeriod"/>
            </a:pPr>
            <a:r>
              <a:rPr lang="en-US" dirty="0"/>
              <a:t>Polarity is the direction of  evolutionary change (</a:t>
            </a:r>
            <a:r>
              <a:rPr lang="en-US" dirty="0" err="1"/>
              <a:t>ie</a:t>
            </a:r>
            <a:r>
              <a:rPr lang="en-US" dirty="0"/>
              <a:t>., forelimb evolves into wing)</a:t>
            </a:r>
          </a:p>
          <a:p>
            <a:pPr marL="800100" lvl="1" indent="-342900">
              <a:buAutoNum type="alphaLcPeriod"/>
            </a:pPr>
            <a:r>
              <a:rPr lang="en-US" dirty="0"/>
              <a:t>Make sure that the topology has all of the assumed polarities going in the right direction. </a:t>
            </a:r>
          </a:p>
          <a:p>
            <a:pPr marL="800100" lvl="1" indent="-342900">
              <a:buAutoNum type="alphaL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21" y="2133393"/>
            <a:ext cx="3096192" cy="36767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2"/>
          <p:cNvSpPr>
            <a:spLocks noChangeArrowheads="1"/>
          </p:cNvSpPr>
          <p:nvPr/>
        </p:nvSpPr>
        <p:spPr bwMode="auto">
          <a:xfrm>
            <a:off x="3581400" y="38862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 flipH="1" flipV="1">
            <a:off x="2895600" y="32004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V="1">
            <a:off x="5181600" y="3276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1600200" y="25146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H="1" flipV="1">
            <a:off x="1219200" y="16002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 flipV="1">
            <a:off x="2895600" y="1524000"/>
            <a:ext cx="609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28194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5562600" y="25146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 flipV="1">
            <a:off x="68580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7086600" y="7620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 flipV="1">
            <a:off x="54864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4724400" y="7620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3048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783" name="Oval 15"/>
          <p:cNvSpPr>
            <a:spLocks noChangeArrowheads="1"/>
          </p:cNvSpPr>
          <p:nvPr/>
        </p:nvSpPr>
        <p:spPr bwMode="auto">
          <a:xfrm>
            <a:off x="5943600" y="51816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 flipH="1" flipV="1">
            <a:off x="5029200" y="44958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7315200" y="39624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 flipV="1">
            <a:off x="7315200" y="4648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53987" y="228600"/>
            <a:ext cx="335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What info is in a tree?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4"/>
          <p:cNvSpPr>
            <a:spLocks noChangeArrowheads="1"/>
          </p:cNvSpPr>
          <p:nvPr/>
        </p:nvSpPr>
        <p:spPr bwMode="auto">
          <a:xfrm>
            <a:off x="3581400" y="38862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3" name="Line 5"/>
          <p:cNvSpPr>
            <a:spLocks noChangeShapeType="1"/>
          </p:cNvSpPr>
          <p:nvPr/>
        </p:nvSpPr>
        <p:spPr bwMode="auto">
          <a:xfrm flipH="1" flipV="1">
            <a:off x="2895600" y="32004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 flipV="1">
            <a:off x="5181600" y="3276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5" name="Oval 7"/>
          <p:cNvSpPr>
            <a:spLocks noChangeArrowheads="1"/>
          </p:cNvSpPr>
          <p:nvPr/>
        </p:nvSpPr>
        <p:spPr bwMode="auto">
          <a:xfrm>
            <a:off x="1600200" y="25146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 flipH="1" flipV="1">
            <a:off x="1219200" y="16002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Line 9"/>
          <p:cNvSpPr>
            <a:spLocks noChangeShapeType="1"/>
          </p:cNvSpPr>
          <p:nvPr/>
        </p:nvSpPr>
        <p:spPr bwMode="auto">
          <a:xfrm flipV="1">
            <a:off x="2895600" y="1524000"/>
            <a:ext cx="609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Oval 10"/>
          <p:cNvSpPr>
            <a:spLocks noChangeArrowheads="1"/>
          </p:cNvSpPr>
          <p:nvPr/>
        </p:nvSpPr>
        <p:spPr bwMode="auto">
          <a:xfrm>
            <a:off x="28194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Oval 11"/>
          <p:cNvSpPr>
            <a:spLocks noChangeArrowheads="1"/>
          </p:cNvSpPr>
          <p:nvPr/>
        </p:nvSpPr>
        <p:spPr bwMode="auto">
          <a:xfrm>
            <a:off x="5562600" y="25146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Line 12"/>
          <p:cNvSpPr>
            <a:spLocks noChangeShapeType="1"/>
          </p:cNvSpPr>
          <p:nvPr/>
        </p:nvSpPr>
        <p:spPr bwMode="auto">
          <a:xfrm flipV="1">
            <a:off x="68580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1" name="Oval 13"/>
          <p:cNvSpPr>
            <a:spLocks noChangeArrowheads="1"/>
          </p:cNvSpPr>
          <p:nvPr/>
        </p:nvSpPr>
        <p:spPr bwMode="auto">
          <a:xfrm>
            <a:off x="70866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2" name="Line 14"/>
          <p:cNvSpPr>
            <a:spLocks noChangeShapeType="1"/>
          </p:cNvSpPr>
          <p:nvPr/>
        </p:nvSpPr>
        <p:spPr bwMode="auto">
          <a:xfrm flipH="1" flipV="1">
            <a:off x="54864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3" name="Oval 15"/>
          <p:cNvSpPr>
            <a:spLocks noChangeArrowheads="1"/>
          </p:cNvSpPr>
          <p:nvPr/>
        </p:nvSpPr>
        <p:spPr bwMode="auto">
          <a:xfrm>
            <a:off x="47244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4" name="Oval 16"/>
          <p:cNvSpPr>
            <a:spLocks noChangeArrowheads="1"/>
          </p:cNvSpPr>
          <p:nvPr/>
        </p:nvSpPr>
        <p:spPr bwMode="auto">
          <a:xfrm>
            <a:off x="3048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713" name="Oval 17"/>
          <p:cNvSpPr>
            <a:spLocks noChangeArrowheads="1"/>
          </p:cNvSpPr>
          <p:nvPr/>
        </p:nvSpPr>
        <p:spPr bwMode="auto">
          <a:xfrm>
            <a:off x="5943600" y="51816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6" name="Line 18"/>
          <p:cNvSpPr>
            <a:spLocks noChangeShapeType="1"/>
          </p:cNvSpPr>
          <p:nvPr/>
        </p:nvSpPr>
        <p:spPr bwMode="auto">
          <a:xfrm flipH="1" flipV="1">
            <a:off x="5029200" y="44958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7" name="Oval 19"/>
          <p:cNvSpPr>
            <a:spLocks noChangeArrowheads="1"/>
          </p:cNvSpPr>
          <p:nvPr/>
        </p:nvSpPr>
        <p:spPr bwMode="auto">
          <a:xfrm>
            <a:off x="7315200" y="39624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8" name="Line 20"/>
          <p:cNvSpPr>
            <a:spLocks noChangeShapeType="1"/>
          </p:cNvSpPr>
          <p:nvPr/>
        </p:nvSpPr>
        <p:spPr bwMode="auto">
          <a:xfrm flipV="1">
            <a:off x="7315200" y="4648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9" name="Text Box 21"/>
          <p:cNvSpPr txBox="1">
            <a:spLocks noChangeArrowheads="1"/>
          </p:cNvSpPr>
          <p:nvPr/>
        </p:nvSpPr>
        <p:spPr bwMode="auto">
          <a:xfrm>
            <a:off x="2819400" y="228600"/>
            <a:ext cx="335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What info is in a tree?</a:t>
            </a:r>
            <a:endParaRPr lang="en-US"/>
          </a:p>
        </p:txBody>
      </p:sp>
      <p:sp>
        <p:nvSpPr>
          <p:cNvPr id="30740" name="Text Box 26"/>
          <p:cNvSpPr txBox="1">
            <a:spLocks noChangeArrowheads="1"/>
          </p:cNvSpPr>
          <p:nvPr/>
        </p:nvSpPr>
        <p:spPr bwMode="auto">
          <a:xfrm>
            <a:off x="609600" y="5334000"/>
            <a:ext cx="2538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Closest Relatives</a:t>
            </a:r>
          </a:p>
        </p:txBody>
      </p:sp>
      <p:sp>
        <p:nvSpPr>
          <p:cNvPr id="30741" name="AutoShape 27"/>
          <p:cNvSpPr>
            <a:spLocks noChangeArrowheads="1"/>
          </p:cNvSpPr>
          <p:nvPr/>
        </p:nvSpPr>
        <p:spPr bwMode="auto">
          <a:xfrm>
            <a:off x="5257800" y="914400"/>
            <a:ext cx="457200" cy="381000"/>
          </a:xfrm>
          <a:prstGeom prst="sun">
            <a:avLst>
              <a:gd name="adj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2" name="AutoShape 28"/>
          <p:cNvSpPr>
            <a:spLocks noChangeArrowheads="1"/>
          </p:cNvSpPr>
          <p:nvPr/>
        </p:nvSpPr>
        <p:spPr bwMode="auto">
          <a:xfrm>
            <a:off x="7696200" y="914400"/>
            <a:ext cx="457200" cy="381000"/>
          </a:xfrm>
          <a:prstGeom prst="sun">
            <a:avLst>
              <a:gd name="adj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3581400" y="38862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 flipH="1" flipV="1">
            <a:off x="2895600" y="32004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5181600" y="3276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1600200" y="2438400"/>
            <a:ext cx="1600200" cy="7620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H="1" flipV="1">
            <a:off x="1219200" y="16002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2895600" y="1524000"/>
            <a:ext cx="609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Oval 9"/>
          <p:cNvSpPr>
            <a:spLocks noChangeArrowheads="1"/>
          </p:cNvSpPr>
          <p:nvPr/>
        </p:nvSpPr>
        <p:spPr bwMode="auto">
          <a:xfrm>
            <a:off x="5562600" y="25146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Line 10"/>
          <p:cNvSpPr>
            <a:spLocks noChangeShapeType="1"/>
          </p:cNvSpPr>
          <p:nvPr/>
        </p:nvSpPr>
        <p:spPr bwMode="auto">
          <a:xfrm flipV="1">
            <a:off x="68580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Oval 11"/>
          <p:cNvSpPr>
            <a:spLocks noChangeArrowheads="1"/>
          </p:cNvSpPr>
          <p:nvPr/>
        </p:nvSpPr>
        <p:spPr bwMode="auto">
          <a:xfrm>
            <a:off x="7086600" y="762000"/>
            <a:ext cx="1600200" cy="6858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Line 12"/>
          <p:cNvSpPr>
            <a:spLocks noChangeShapeType="1"/>
          </p:cNvSpPr>
          <p:nvPr/>
        </p:nvSpPr>
        <p:spPr bwMode="auto">
          <a:xfrm flipH="1" flipV="1">
            <a:off x="54864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Oval 13"/>
          <p:cNvSpPr>
            <a:spLocks noChangeArrowheads="1"/>
          </p:cNvSpPr>
          <p:nvPr/>
        </p:nvSpPr>
        <p:spPr bwMode="auto">
          <a:xfrm>
            <a:off x="4724400" y="685800"/>
            <a:ext cx="1600200" cy="762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7" name="Oval 14"/>
          <p:cNvSpPr>
            <a:spLocks noChangeArrowheads="1"/>
          </p:cNvSpPr>
          <p:nvPr/>
        </p:nvSpPr>
        <p:spPr bwMode="auto">
          <a:xfrm>
            <a:off x="304800" y="685800"/>
            <a:ext cx="1600200" cy="7620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7" name="Oval 15"/>
          <p:cNvSpPr>
            <a:spLocks noChangeArrowheads="1"/>
          </p:cNvSpPr>
          <p:nvPr/>
        </p:nvSpPr>
        <p:spPr bwMode="auto">
          <a:xfrm>
            <a:off x="5943600" y="51816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6"/>
          <p:cNvSpPr>
            <a:spLocks noChangeShapeType="1"/>
          </p:cNvSpPr>
          <p:nvPr/>
        </p:nvSpPr>
        <p:spPr bwMode="auto">
          <a:xfrm flipH="1" flipV="1">
            <a:off x="5029200" y="44958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Oval 17"/>
          <p:cNvSpPr>
            <a:spLocks noChangeArrowheads="1"/>
          </p:cNvSpPr>
          <p:nvPr/>
        </p:nvSpPr>
        <p:spPr bwMode="auto">
          <a:xfrm>
            <a:off x="7315200" y="39624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7315200" y="4648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Text Box 19"/>
          <p:cNvSpPr txBox="1">
            <a:spLocks noChangeArrowheads="1"/>
          </p:cNvSpPr>
          <p:nvPr/>
        </p:nvSpPr>
        <p:spPr bwMode="auto">
          <a:xfrm>
            <a:off x="2819400" y="228600"/>
            <a:ext cx="335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What info is in a tree?</a:t>
            </a:r>
            <a:endParaRPr lang="en-US"/>
          </a:p>
        </p:txBody>
      </p:sp>
      <p:sp>
        <p:nvSpPr>
          <p:cNvPr id="31763" name="Text Box 20"/>
          <p:cNvSpPr txBox="1">
            <a:spLocks noChangeArrowheads="1"/>
          </p:cNvSpPr>
          <p:nvPr/>
        </p:nvSpPr>
        <p:spPr bwMode="auto">
          <a:xfrm>
            <a:off x="533400" y="5562600"/>
            <a:ext cx="4503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Closest Relatives/Biogeography</a:t>
            </a:r>
          </a:p>
        </p:txBody>
      </p:sp>
      <p:pic>
        <p:nvPicPr>
          <p:cNvPr id="31764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620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65" name="Oval 24"/>
          <p:cNvSpPr>
            <a:spLocks noChangeArrowheads="1"/>
          </p:cNvSpPr>
          <p:nvPr/>
        </p:nvSpPr>
        <p:spPr bwMode="auto">
          <a:xfrm>
            <a:off x="2743200" y="685800"/>
            <a:ext cx="1600200" cy="7620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766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762000"/>
            <a:ext cx="7620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7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609600"/>
            <a:ext cx="793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8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762000"/>
            <a:ext cx="7620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9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2362200"/>
            <a:ext cx="793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0" name="Picture 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657600"/>
            <a:ext cx="793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1" name="Picture 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514600"/>
            <a:ext cx="7620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2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5029200"/>
            <a:ext cx="793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73" name="Picture 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3733800"/>
            <a:ext cx="793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2"/>
          <p:cNvSpPr>
            <a:spLocks noChangeArrowheads="1"/>
          </p:cNvSpPr>
          <p:nvPr/>
        </p:nvSpPr>
        <p:spPr bwMode="auto">
          <a:xfrm>
            <a:off x="3581400" y="38862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 flipH="1" flipV="1">
            <a:off x="2895600" y="32004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5181600" y="3276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1600200" y="25146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 flipH="1" flipV="1">
            <a:off x="1219200" y="16002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2895600" y="1524000"/>
            <a:ext cx="609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8194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5562600" y="25146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68580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70866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H="1" flipV="1">
            <a:off x="54864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47244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3048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759" name="Oval 15"/>
          <p:cNvSpPr>
            <a:spLocks noChangeArrowheads="1"/>
          </p:cNvSpPr>
          <p:nvPr/>
        </p:nvSpPr>
        <p:spPr bwMode="auto">
          <a:xfrm>
            <a:off x="5943600" y="51816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029200" y="44958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5" name="Oval 17"/>
          <p:cNvSpPr>
            <a:spLocks noChangeArrowheads="1"/>
          </p:cNvSpPr>
          <p:nvPr/>
        </p:nvSpPr>
        <p:spPr bwMode="auto">
          <a:xfrm>
            <a:off x="7315200" y="39624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6" name="Line 18"/>
          <p:cNvSpPr>
            <a:spLocks noChangeShapeType="1"/>
          </p:cNvSpPr>
          <p:nvPr/>
        </p:nvSpPr>
        <p:spPr bwMode="auto">
          <a:xfrm flipV="1">
            <a:off x="7315200" y="4648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2819400" y="228600"/>
            <a:ext cx="335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What info is in a tree?</a:t>
            </a:r>
            <a:endParaRPr lang="en-US"/>
          </a:p>
        </p:txBody>
      </p:sp>
      <p:sp>
        <p:nvSpPr>
          <p:cNvPr id="32788" name="AutoShape 20"/>
          <p:cNvSpPr>
            <a:spLocks noChangeArrowheads="1"/>
          </p:cNvSpPr>
          <p:nvPr/>
        </p:nvSpPr>
        <p:spPr bwMode="auto">
          <a:xfrm>
            <a:off x="2209800" y="3581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9" name="AutoShape 21"/>
          <p:cNvSpPr>
            <a:spLocks noChangeArrowheads="1"/>
          </p:cNvSpPr>
          <p:nvPr/>
        </p:nvSpPr>
        <p:spPr bwMode="auto">
          <a:xfrm>
            <a:off x="4343400" y="48768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457200" y="5638800"/>
            <a:ext cx="4249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Change on branches</a:t>
            </a:r>
          </a:p>
          <a:p>
            <a:r>
              <a:rPr lang="en-US"/>
              <a:t>Evolutionary Direction/Polarity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3581400" y="38862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H="1" flipV="1">
            <a:off x="2895600" y="32004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V="1">
            <a:off x="5181600" y="3276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1600200" y="25146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 flipH="1" flipV="1">
            <a:off x="1219200" y="16002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 flipV="1">
            <a:off x="2895600" y="1524000"/>
            <a:ext cx="609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8194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2600" y="25146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V="1">
            <a:off x="68580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0866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H="1" flipV="1">
            <a:off x="5486400" y="15240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4724400" y="762000"/>
            <a:ext cx="16002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304800" y="762000"/>
            <a:ext cx="1600200" cy="685800"/>
          </a:xfrm>
          <a:prstGeom prst="ellipse">
            <a:avLst/>
          </a:prstGeom>
          <a:solidFill>
            <a:srgbClr val="F4F4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735" name="Oval 15"/>
          <p:cNvSpPr>
            <a:spLocks noChangeArrowheads="1"/>
          </p:cNvSpPr>
          <p:nvPr/>
        </p:nvSpPr>
        <p:spPr bwMode="auto">
          <a:xfrm>
            <a:off x="5943600" y="51816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 flipV="1">
            <a:off x="5029200" y="44958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7315200" y="3962400"/>
            <a:ext cx="1600200" cy="685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 flipV="1">
            <a:off x="7315200" y="4648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AutoShape 20"/>
          <p:cNvSpPr>
            <a:spLocks noChangeArrowheads="1"/>
          </p:cNvSpPr>
          <p:nvPr/>
        </p:nvSpPr>
        <p:spPr bwMode="auto">
          <a:xfrm>
            <a:off x="457200" y="27432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AutoShape 21"/>
          <p:cNvSpPr>
            <a:spLocks noChangeArrowheads="1"/>
          </p:cNvSpPr>
          <p:nvPr/>
        </p:nvSpPr>
        <p:spPr bwMode="auto">
          <a:xfrm>
            <a:off x="2438400" y="4191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533400" y="5715000"/>
            <a:ext cx="330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Hypothetical Ancestors</a:t>
            </a:r>
          </a:p>
        </p:txBody>
      </p:sp>
      <p:sp>
        <p:nvSpPr>
          <p:cNvPr id="33814" name="AutoShape 23"/>
          <p:cNvSpPr>
            <a:spLocks noChangeArrowheads="1"/>
          </p:cNvSpPr>
          <p:nvPr/>
        </p:nvSpPr>
        <p:spPr bwMode="auto">
          <a:xfrm>
            <a:off x="4419600" y="2667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59" y="462760"/>
            <a:ext cx="4625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</a:rPr>
              <a:t>Rat           ATGGATCGTCTATTGTA         </a:t>
            </a:r>
          </a:p>
          <a:p>
            <a:r>
              <a:rPr lang="en-US" dirty="0">
                <a:latin typeface="Arial"/>
              </a:rPr>
              <a:t>Mouse      ATGGATCGTCTATTGTA</a:t>
            </a:r>
          </a:p>
          <a:p>
            <a:r>
              <a:rPr lang="en-US" dirty="0">
                <a:latin typeface="Arial"/>
              </a:rPr>
              <a:t>Human     ATGGATCGTCTATTGTA</a:t>
            </a:r>
          </a:p>
          <a:p>
            <a:r>
              <a:rPr lang="en-US" dirty="0">
                <a:latin typeface="Arial"/>
              </a:rPr>
              <a:t>Lizard	  ATGGGTCGTCTATTGTA</a:t>
            </a:r>
          </a:p>
          <a:p>
            <a:r>
              <a:rPr lang="en-US" dirty="0">
                <a:latin typeface="Arial"/>
              </a:rPr>
              <a:t>Fly         	  ATGGGTCGTCTATTGTA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1033205" y="2765787"/>
            <a:ext cx="645712" cy="516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1549800" y="2765788"/>
            <a:ext cx="645713" cy="516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1608995" y="3352305"/>
            <a:ext cx="688758" cy="67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2109462" y="2884156"/>
            <a:ext cx="1334472" cy="968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92390" y="4035701"/>
            <a:ext cx="968616" cy="7640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868230" y="3094005"/>
            <a:ext cx="2098564" cy="1313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61006" y="4799793"/>
            <a:ext cx="1313012" cy="731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3874531" y="3400715"/>
            <a:ext cx="2830372" cy="1431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556" y="2303040"/>
            <a:ext cx="4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308" y="2303040"/>
            <a:ext cx="83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5835" y="2303040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729" y="2303040"/>
            <a:ext cx="73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96506" y="2303040"/>
            <a:ext cx="44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darwin+tree+tatt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3141663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04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59" y="462760"/>
            <a:ext cx="4625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</a:rPr>
              <a:t>Rat           ATGGATCGTCTATTGTA         </a:t>
            </a:r>
          </a:p>
          <a:p>
            <a:r>
              <a:rPr lang="en-US" dirty="0">
                <a:latin typeface="Arial"/>
              </a:rPr>
              <a:t>Mouse      ATGGATCGTCTATTGTA</a:t>
            </a:r>
          </a:p>
          <a:p>
            <a:r>
              <a:rPr lang="en-US" dirty="0">
                <a:latin typeface="Arial"/>
              </a:rPr>
              <a:t>Human     ATGGATCGTCTATTGTA</a:t>
            </a:r>
          </a:p>
          <a:p>
            <a:r>
              <a:rPr lang="en-US" dirty="0">
                <a:latin typeface="Arial"/>
              </a:rPr>
              <a:t>Lizard	  ATGGGTCGTCTATTGTA</a:t>
            </a:r>
          </a:p>
          <a:p>
            <a:r>
              <a:rPr lang="en-US" dirty="0">
                <a:latin typeface="Arial"/>
              </a:rPr>
              <a:t>Fly         	  ATGGGTCGTCTATTGTA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1033205" y="2765787"/>
            <a:ext cx="645712" cy="516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1549800" y="2765788"/>
            <a:ext cx="645713" cy="516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1608995" y="3352305"/>
            <a:ext cx="688758" cy="67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2109462" y="2884156"/>
            <a:ext cx="1334472" cy="968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92390" y="4035701"/>
            <a:ext cx="968616" cy="7640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868230" y="3094005"/>
            <a:ext cx="2098564" cy="1313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61006" y="4799793"/>
            <a:ext cx="1313012" cy="731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3874531" y="3400715"/>
            <a:ext cx="2830372" cy="1431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556" y="2303040"/>
            <a:ext cx="4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308" y="2303040"/>
            <a:ext cx="83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5835" y="2303040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729" y="2303040"/>
            <a:ext cx="73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96506" y="2303040"/>
            <a:ext cx="44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Fly</a:t>
            </a:r>
          </a:p>
        </p:txBody>
      </p:sp>
      <p:sp>
        <p:nvSpPr>
          <p:cNvPr id="17" name="Frame 16"/>
          <p:cNvSpPr/>
          <p:nvPr/>
        </p:nvSpPr>
        <p:spPr>
          <a:xfrm>
            <a:off x="2130954" y="462760"/>
            <a:ext cx="301347" cy="147732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3276600" y="5257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447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971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1600200" y="1600200"/>
            <a:ext cx="388620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flipH="1">
            <a:off x="2438400" y="1524000"/>
            <a:ext cx="685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flipV="1">
            <a:off x="3276600" y="1524000"/>
            <a:ext cx="1295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 flipV="1">
            <a:off x="3962400" y="1600200"/>
            <a:ext cx="1828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4572000" y="4953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 flipV="1">
            <a:off x="4572000" y="1524000"/>
            <a:ext cx="243840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6858000" y="1143000"/>
            <a:ext cx="331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5638800" y="1143000"/>
            <a:ext cx="331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4368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555625" y="601663"/>
            <a:ext cx="424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FITCH OPTIMIZATION</a:t>
            </a:r>
          </a:p>
        </p:txBody>
      </p:sp>
      <p:sp>
        <p:nvSpPr>
          <p:cNvPr id="156687" name="Line 15"/>
          <p:cNvSpPr>
            <a:spLocks noChangeShapeType="1"/>
          </p:cNvSpPr>
          <p:nvPr/>
        </p:nvSpPr>
        <p:spPr bwMode="auto">
          <a:xfrm>
            <a:off x="1752600" y="16002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88" name="Line 16"/>
          <p:cNvSpPr>
            <a:spLocks noChangeShapeType="1"/>
          </p:cNvSpPr>
          <p:nvPr/>
        </p:nvSpPr>
        <p:spPr bwMode="auto">
          <a:xfrm flipH="1">
            <a:off x="2743200" y="18288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89" name="Line 17"/>
          <p:cNvSpPr>
            <a:spLocks noChangeShapeType="1"/>
          </p:cNvSpPr>
          <p:nvPr/>
        </p:nvSpPr>
        <p:spPr bwMode="auto">
          <a:xfrm flipH="1" flipV="1">
            <a:off x="2438400" y="27432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0" name="Line 18"/>
          <p:cNvSpPr>
            <a:spLocks noChangeShapeType="1"/>
          </p:cNvSpPr>
          <p:nvPr/>
        </p:nvSpPr>
        <p:spPr bwMode="auto">
          <a:xfrm flipH="1">
            <a:off x="3505200" y="16002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1" name="Line 19"/>
          <p:cNvSpPr>
            <a:spLocks noChangeShapeType="1"/>
          </p:cNvSpPr>
          <p:nvPr/>
        </p:nvSpPr>
        <p:spPr bwMode="auto">
          <a:xfrm flipH="1">
            <a:off x="4191000" y="1676400"/>
            <a:ext cx="1752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2" name="Line 20"/>
          <p:cNvSpPr>
            <a:spLocks noChangeShapeType="1"/>
          </p:cNvSpPr>
          <p:nvPr/>
        </p:nvSpPr>
        <p:spPr bwMode="auto">
          <a:xfrm flipH="1">
            <a:off x="4876800" y="1752600"/>
            <a:ext cx="228600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3" name="Line 21"/>
          <p:cNvSpPr>
            <a:spLocks noChangeShapeType="1"/>
          </p:cNvSpPr>
          <p:nvPr/>
        </p:nvSpPr>
        <p:spPr bwMode="auto">
          <a:xfrm flipH="1" flipV="1">
            <a:off x="3962400" y="44958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4" name="Line 22"/>
          <p:cNvSpPr>
            <a:spLocks noChangeShapeType="1"/>
          </p:cNvSpPr>
          <p:nvPr/>
        </p:nvSpPr>
        <p:spPr bwMode="auto">
          <a:xfrm flipH="1" flipV="1">
            <a:off x="3200400" y="3657600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695" name="Text Box 23"/>
          <p:cNvSpPr txBox="1">
            <a:spLocks noChangeArrowheads="1"/>
          </p:cNvSpPr>
          <p:nvPr/>
        </p:nvSpPr>
        <p:spPr bwMode="auto">
          <a:xfrm>
            <a:off x="3962400" y="4876800"/>
            <a:ext cx="315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G</a:t>
            </a:r>
            <a:endParaRPr lang="en-US" b="1" dirty="0"/>
          </a:p>
        </p:txBody>
      </p:sp>
      <p:sp>
        <p:nvSpPr>
          <p:cNvPr id="156696" name="Text Box 24"/>
          <p:cNvSpPr txBox="1">
            <a:spLocks noChangeArrowheads="1"/>
          </p:cNvSpPr>
          <p:nvPr/>
        </p:nvSpPr>
        <p:spPr bwMode="auto">
          <a:xfrm>
            <a:off x="4252913" y="4038600"/>
            <a:ext cx="315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G</a:t>
            </a:r>
            <a:endParaRPr lang="en-US" b="1" dirty="0"/>
          </a:p>
        </p:txBody>
      </p:sp>
      <p:sp>
        <p:nvSpPr>
          <p:cNvPr id="156697" name="Text Box 25"/>
          <p:cNvSpPr txBox="1">
            <a:spLocks noChangeArrowheads="1"/>
          </p:cNvSpPr>
          <p:nvPr/>
        </p:nvSpPr>
        <p:spPr bwMode="auto">
          <a:xfrm>
            <a:off x="3124200" y="4038600"/>
            <a:ext cx="315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G</a:t>
            </a:r>
            <a:endParaRPr lang="en-US" b="1" dirty="0"/>
          </a:p>
        </p:txBody>
      </p:sp>
      <p:sp>
        <p:nvSpPr>
          <p:cNvPr id="156698" name="Text Box 26"/>
          <p:cNvSpPr txBox="1">
            <a:spLocks noChangeArrowheads="1"/>
          </p:cNvSpPr>
          <p:nvPr/>
        </p:nvSpPr>
        <p:spPr bwMode="auto">
          <a:xfrm>
            <a:off x="3657600" y="3260725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A</a:t>
            </a:r>
            <a:endParaRPr lang="en-US" b="1"/>
          </a:p>
        </p:txBody>
      </p:sp>
      <p:sp>
        <p:nvSpPr>
          <p:cNvPr id="156699" name="Text Box 27"/>
          <p:cNvSpPr txBox="1">
            <a:spLocks noChangeArrowheads="1"/>
          </p:cNvSpPr>
          <p:nvPr/>
        </p:nvSpPr>
        <p:spPr bwMode="auto">
          <a:xfrm>
            <a:off x="2133600" y="3092450"/>
            <a:ext cx="5437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A/G</a:t>
            </a:r>
            <a:endParaRPr lang="en-US" b="1" dirty="0"/>
          </a:p>
        </p:txBody>
      </p:sp>
      <p:sp>
        <p:nvSpPr>
          <p:cNvPr id="156700" name="Text Box 28"/>
          <p:cNvSpPr txBox="1">
            <a:spLocks noChangeArrowheads="1"/>
          </p:cNvSpPr>
          <p:nvPr/>
        </p:nvSpPr>
        <p:spPr bwMode="auto">
          <a:xfrm>
            <a:off x="5181600" y="4648200"/>
            <a:ext cx="315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G</a:t>
            </a:r>
            <a:endParaRPr lang="en-US" b="1" dirty="0"/>
          </a:p>
        </p:txBody>
      </p:sp>
      <p:sp>
        <p:nvSpPr>
          <p:cNvPr id="156701" name="Text Box 29"/>
          <p:cNvSpPr txBox="1">
            <a:spLocks noChangeArrowheads="1"/>
          </p:cNvSpPr>
          <p:nvPr/>
        </p:nvSpPr>
        <p:spPr bwMode="auto">
          <a:xfrm>
            <a:off x="1981200" y="167640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A</a:t>
            </a:r>
            <a:endParaRPr lang="en-US" b="1"/>
          </a:p>
        </p:txBody>
      </p:sp>
      <p:sp>
        <p:nvSpPr>
          <p:cNvPr id="156702" name="Text Box 30"/>
          <p:cNvSpPr txBox="1">
            <a:spLocks noChangeArrowheads="1"/>
          </p:cNvSpPr>
          <p:nvPr/>
        </p:nvSpPr>
        <p:spPr bwMode="auto">
          <a:xfrm>
            <a:off x="2971800" y="213360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A</a:t>
            </a:r>
            <a:endParaRPr lang="en-US" b="1"/>
          </a:p>
        </p:txBody>
      </p:sp>
      <p:sp>
        <p:nvSpPr>
          <p:cNvPr id="156703" name="WordArt 31"/>
          <p:cNvSpPr>
            <a:spLocks noChangeArrowheads="1" noChangeShapeType="1" noTextEdit="1"/>
          </p:cNvSpPr>
          <p:nvPr/>
        </p:nvSpPr>
        <p:spPr bwMode="auto">
          <a:xfrm>
            <a:off x="1752600" y="2438400"/>
            <a:ext cx="381000" cy="55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blurRad="63500" dist="38099" dir="2700000" algn="ctr" rotWithShape="0">
                    <a:srgbClr val="C0C0C0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A</a:t>
            </a:r>
          </a:p>
        </p:txBody>
      </p:sp>
      <p:sp>
        <p:nvSpPr>
          <p:cNvPr id="156704" name="Text Box 32"/>
          <p:cNvSpPr txBox="1">
            <a:spLocks noChangeArrowheads="1"/>
          </p:cNvSpPr>
          <p:nvPr/>
        </p:nvSpPr>
        <p:spPr bwMode="auto">
          <a:xfrm>
            <a:off x="441325" y="2498725"/>
            <a:ext cx="9693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3A </a:t>
            </a:r>
            <a:r>
              <a:rPr lang="en-US" b="1" dirty="0" err="1"/>
              <a:t>v</a:t>
            </a:r>
            <a:r>
              <a:rPr lang="en-US" b="1" dirty="0"/>
              <a:t> G 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425" y="5215354"/>
            <a:ext cx="4625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</a:rPr>
              <a:t>Rat           ATGGATCGTCTATTGTA         </a:t>
            </a:r>
          </a:p>
          <a:p>
            <a:r>
              <a:rPr lang="en-US" dirty="0">
                <a:latin typeface="Arial"/>
              </a:rPr>
              <a:t>Mouse      ATGGATCGTCTATTGTA</a:t>
            </a:r>
          </a:p>
          <a:p>
            <a:r>
              <a:rPr lang="en-US" dirty="0">
                <a:latin typeface="Arial"/>
              </a:rPr>
              <a:t>Human     ATGGATCGTCTATTGTA</a:t>
            </a:r>
          </a:p>
          <a:p>
            <a:r>
              <a:rPr lang="en-US" dirty="0">
                <a:latin typeface="Arial"/>
              </a:rPr>
              <a:t>Lizard	  ATGGGTCGTCTATTGTA</a:t>
            </a:r>
          </a:p>
          <a:p>
            <a:r>
              <a:rPr lang="en-US" dirty="0">
                <a:latin typeface="Arial"/>
              </a:rPr>
              <a:t>Fly         	  ATGGGTCGTCTATTGTA</a:t>
            </a:r>
          </a:p>
        </p:txBody>
      </p:sp>
      <p:sp>
        <p:nvSpPr>
          <p:cNvPr id="35" name="Frame 34"/>
          <p:cNvSpPr/>
          <p:nvPr/>
        </p:nvSpPr>
        <p:spPr>
          <a:xfrm>
            <a:off x="1802620" y="5215354"/>
            <a:ext cx="301347" cy="147732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87" grpId="0" animBg="1"/>
      <p:bldP spid="156688" grpId="0" animBg="1"/>
      <p:bldP spid="156689" grpId="0" animBg="1"/>
      <p:bldP spid="156690" grpId="0" animBg="1"/>
      <p:bldP spid="156691" grpId="0" animBg="1"/>
      <p:bldP spid="156692" grpId="0" animBg="1"/>
      <p:bldP spid="156693" grpId="0" animBg="1"/>
      <p:bldP spid="156694" grpId="0" animBg="1"/>
      <p:bldP spid="156695" grpId="0" autoUpdateAnimBg="0"/>
      <p:bldP spid="156696" grpId="0" autoUpdateAnimBg="0"/>
      <p:bldP spid="156697" grpId="0" autoUpdateAnimBg="0"/>
      <p:bldP spid="156698" grpId="0" autoUpdateAnimBg="0"/>
      <p:bldP spid="156699" grpId="0" autoUpdateAnimBg="0"/>
      <p:bldP spid="156700" grpId="0" autoUpdateAnimBg="0"/>
      <p:bldP spid="156701" grpId="0" autoUpdateAnimBg="0"/>
      <p:bldP spid="156702" grpId="0" autoUpdateAnimBg="0"/>
      <p:bldP spid="156703" grpId="0" animBg="1"/>
      <p:bldP spid="15670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3"/>
          <p:cNvSpPr>
            <a:spLocks noChangeShapeType="1"/>
          </p:cNvSpPr>
          <p:nvPr/>
        </p:nvSpPr>
        <p:spPr bwMode="auto">
          <a:xfrm>
            <a:off x="3276600" y="5257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1447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2971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1600200" y="1600200"/>
            <a:ext cx="388620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 flipH="1">
            <a:off x="2438400" y="1524000"/>
            <a:ext cx="685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 flipV="1">
            <a:off x="3276600" y="1524000"/>
            <a:ext cx="1295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 flipV="1">
            <a:off x="3962400" y="1600200"/>
            <a:ext cx="1828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4572000" y="4953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4572000" y="1524000"/>
            <a:ext cx="243840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7" name="Text Box 12"/>
          <p:cNvSpPr txBox="1">
            <a:spLocks noChangeArrowheads="1"/>
          </p:cNvSpPr>
          <p:nvPr/>
        </p:nvSpPr>
        <p:spPr bwMode="auto">
          <a:xfrm>
            <a:off x="6858000" y="1143000"/>
            <a:ext cx="331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45068" name="Text Box 13"/>
          <p:cNvSpPr txBox="1">
            <a:spLocks noChangeArrowheads="1"/>
          </p:cNvSpPr>
          <p:nvPr/>
        </p:nvSpPr>
        <p:spPr bwMode="auto">
          <a:xfrm>
            <a:off x="5638800" y="1143000"/>
            <a:ext cx="331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45069" name="Text Box 14"/>
          <p:cNvSpPr txBox="1">
            <a:spLocks noChangeArrowheads="1"/>
          </p:cNvSpPr>
          <p:nvPr/>
        </p:nvSpPr>
        <p:spPr bwMode="auto">
          <a:xfrm>
            <a:off x="4368800" y="1143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45070" name="Text Box 16"/>
          <p:cNvSpPr txBox="1">
            <a:spLocks noChangeArrowheads="1"/>
          </p:cNvSpPr>
          <p:nvPr/>
        </p:nvSpPr>
        <p:spPr bwMode="auto">
          <a:xfrm>
            <a:off x="555625" y="601663"/>
            <a:ext cx="424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FITCH OPTIMIZATION</a:t>
            </a:r>
          </a:p>
        </p:txBody>
      </p:sp>
      <p:sp>
        <p:nvSpPr>
          <p:cNvPr id="155682" name="WordArt 34"/>
          <p:cNvSpPr>
            <a:spLocks noChangeArrowheads="1" noChangeShapeType="1" noTextEdit="1"/>
          </p:cNvSpPr>
          <p:nvPr/>
        </p:nvSpPr>
        <p:spPr bwMode="auto">
          <a:xfrm>
            <a:off x="1752600" y="2438400"/>
            <a:ext cx="381000" cy="55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blurRad="63500" dist="38099" dir="2700000" algn="ctr" rotWithShape="0">
                    <a:srgbClr val="C0C0C0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A</a:t>
            </a:r>
          </a:p>
        </p:txBody>
      </p:sp>
      <p:sp>
        <p:nvSpPr>
          <p:cNvPr id="155684" name="WordArt 36"/>
          <p:cNvSpPr>
            <a:spLocks noChangeArrowheads="1" noChangeShapeType="1" noTextEdit="1"/>
          </p:cNvSpPr>
          <p:nvPr/>
        </p:nvSpPr>
        <p:spPr bwMode="auto">
          <a:xfrm>
            <a:off x="2667000" y="3429000"/>
            <a:ext cx="381000" cy="55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blurRad="63500" dist="38099" dir="2700000" algn="ctr" rotWithShape="0">
                    <a:srgbClr val="C0C0C0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A</a:t>
            </a:r>
          </a:p>
        </p:txBody>
      </p:sp>
      <p:sp>
        <p:nvSpPr>
          <p:cNvPr id="155685" name="WordArt 37"/>
          <p:cNvSpPr>
            <a:spLocks noChangeArrowheads="1" noChangeShapeType="1" noTextEdit="1"/>
          </p:cNvSpPr>
          <p:nvPr/>
        </p:nvSpPr>
        <p:spPr bwMode="auto">
          <a:xfrm>
            <a:off x="3505200" y="4267200"/>
            <a:ext cx="381000" cy="55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blurRad="63500" dist="38099" dir="2700000" algn="ctr" rotWithShape="0">
                    <a:srgbClr val="C0C0C0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G</a:t>
            </a:r>
          </a:p>
        </p:txBody>
      </p:sp>
      <p:sp>
        <p:nvSpPr>
          <p:cNvPr id="155686" name="WordArt 38"/>
          <p:cNvSpPr>
            <a:spLocks noChangeArrowheads="1" noChangeShapeType="1" noTextEdit="1"/>
          </p:cNvSpPr>
          <p:nvPr/>
        </p:nvSpPr>
        <p:spPr bwMode="auto">
          <a:xfrm>
            <a:off x="4191000" y="4953000"/>
            <a:ext cx="381000" cy="55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blurRad="63500" dist="38099" dir="2700000" algn="ctr" rotWithShape="0">
                    <a:srgbClr val="C0C0C0">
                      <a:alpha val="74997"/>
                    </a:srgbClr>
                  </a:outerShdw>
                </a:effectLst>
                <a:latin typeface="Impact"/>
                <a:ea typeface="Impact"/>
                <a:cs typeface="Impact"/>
              </a:rPr>
              <a:t>G</a:t>
            </a:r>
          </a:p>
        </p:txBody>
      </p:sp>
      <p:sp>
        <p:nvSpPr>
          <p:cNvPr id="155689" name="Line 41"/>
          <p:cNvSpPr>
            <a:spLocks noChangeShapeType="1"/>
          </p:cNvSpPr>
          <p:nvPr/>
        </p:nvSpPr>
        <p:spPr bwMode="auto">
          <a:xfrm flipV="1">
            <a:off x="2362200" y="3886200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0" name="Text Box 42"/>
          <p:cNvSpPr txBox="1">
            <a:spLocks noChangeArrowheads="1"/>
          </p:cNvSpPr>
          <p:nvPr/>
        </p:nvSpPr>
        <p:spPr bwMode="auto">
          <a:xfrm>
            <a:off x="1295400" y="4800600"/>
            <a:ext cx="765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 to G</a:t>
            </a:r>
          </a:p>
        </p:txBody>
      </p:sp>
      <p:sp>
        <p:nvSpPr>
          <p:cNvPr id="155691" name="Line 43"/>
          <p:cNvSpPr>
            <a:spLocks noChangeShapeType="1"/>
          </p:cNvSpPr>
          <p:nvPr/>
        </p:nvSpPr>
        <p:spPr bwMode="auto">
          <a:xfrm>
            <a:off x="1676400" y="1600200"/>
            <a:ext cx="1905000" cy="2209800"/>
          </a:xfrm>
          <a:prstGeom prst="line">
            <a:avLst/>
          </a:prstGeom>
          <a:noFill/>
          <a:ln w="4127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2" name="Line 44"/>
          <p:cNvSpPr>
            <a:spLocks noChangeShapeType="1"/>
          </p:cNvSpPr>
          <p:nvPr/>
        </p:nvSpPr>
        <p:spPr bwMode="auto">
          <a:xfrm flipH="1">
            <a:off x="3352800" y="1600200"/>
            <a:ext cx="1219200" cy="1828800"/>
          </a:xfrm>
          <a:prstGeom prst="line">
            <a:avLst/>
          </a:prstGeom>
          <a:noFill/>
          <a:ln w="4127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3" name="Line 45"/>
          <p:cNvSpPr>
            <a:spLocks noChangeShapeType="1"/>
          </p:cNvSpPr>
          <p:nvPr/>
        </p:nvSpPr>
        <p:spPr bwMode="auto">
          <a:xfrm flipH="1">
            <a:off x="2514600" y="1600200"/>
            <a:ext cx="609600" cy="990600"/>
          </a:xfrm>
          <a:prstGeom prst="line">
            <a:avLst/>
          </a:prstGeom>
          <a:noFill/>
          <a:ln w="4127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5" name="Line 47"/>
          <p:cNvSpPr>
            <a:spLocks noChangeShapeType="1"/>
          </p:cNvSpPr>
          <p:nvPr/>
        </p:nvSpPr>
        <p:spPr bwMode="auto">
          <a:xfrm flipH="1">
            <a:off x="4038600" y="1600200"/>
            <a:ext cx="1828800" cy="26670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6" name="Line 48"/>
          <p:cNvSpPr>
            <a:spLocks noChangeShapeType="1"/>
          </p:cNvSpPr>
          <p:nvPr/>
        </p:nvSpPr>
        <p:spPr bwMode="auto">
          <a:xfrm flipH="1">
            <a:off x="4572000" y="1524000"/>
            <a:ext cx="2362200" cy="34290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697" name="Line 49"/>
          <p:cNvSpPr>
            <a:spLocks noChangeShapeType="1"/>
          </p:cNvSpPr>
          <p:nvPr/>
        </p:nvSpPr>
        <p:spPr bwMode="auto">
          <a:xfrm>
            <a:off x="3581400" y="3810000"/>
            <a:ext cx="1981200" cy="22098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7579" y="6019800"/>
            <a:ext cx="878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There are other more complicated statistical methods for this using maximum likelihood and Bayesian analysis but I did not think it was necessary to make you integrate!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82" grpId="0" animBg="1"/>
      <p:bldP spid="155684" grpId="0" animBg="1"/>
      <p:bldP spid="155685" grpId="0" animBg="1"/>
      <p:bldP spid="155686" grpId="0" animBg="1"/>
      <p:bldP spid="155689" grpId="0" animBg="1"/>
      <p:bldP spid="155690" grpId="0" autoUpdateAnimBg="0"/>
      <p:bldP spid="155691" grpId="0" animBg="1"/>
      <p:bldP spid="155692" grpId="0" animBg="1"/>
      <p:bldP spid="155693" grpId="0" animBg="1"/>
      <p:bldP spid="155695" grpId="0" animBg="1"/>
      <p:bldP spid="155696" grpId="0" animBg="1"/>
      <p:bldP spid="15569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5882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make a tree from scratch starting with this sequence: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</a:rPr>
              <a:t>Human    ACTCCAATGATAAATTTATAGTGGTGGAGCGCAATAAGAAATCACTGACAACTTCAC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2563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</a:t>
            </a:r>
            <a:r>
              <a:rPr lang="en-US" b="1" dirty="0" err="1"/>
              <a:t>Homologs</a:t>
            </a:r>
            <a:r>
              <a:rPr lang="en-US" b="1" dirty="0"/>
              <a:t> and Align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</a:rPr>
              <a:t>Human    ACTCCAATGATAAATTTATAGTGGTGGAGCGCAATAAGAAATCACTGACAACTTCAC</a:t>
            </a:r>
          </a:p>
          <a:p>
            <a:r>
              <a:rPr lang="en-US" sz="1600" dirty="0">
                <a:latin typeface="Arial"/>
              </a:rPr>
              <a:t>Chimp     ATTCAAATGGTAAATTTGTAGTAGTGGAACGCGAGAAAAAATCACTTACAACGTCAC</a:t>
            </a:r>
          </a:p>
          <a:p>
            <a:r>
              <a:rPr lang="en-US" sz="1600" dirty="0">
                <a:latin typeface="Arial"/>
              </a:rPr>
              <a:t>Chimp2   AAATCATTTCTGAGACATTATGGGATAATGGGTTTGGTAAAACAATTCATGCACAGG</a:t>
            </a:r>
          </a:p>
          <a:p>
            <a:r>
              <a:rPr lang="en-US" sz="1600" dirty="0">
                <a:latin typeface="Arial"/>
              </a:rPr>
              <a:t>Gorilla     ATTCAAATGGTAAATTTGTAGTAGTGGAACGCGAGAAAAAATCACTTACAACTTCAC</a:t>
            </a:r>
          </a:p>
          <a:p>
            <a:r>
              <a:rPr lang="en-US" sz="1600" dirty="0">
                <a:latin typeface="Arial"/>
              </a:rPr>
              <a:t>Gorilla2   AAATCATTTCTGAGACATTATGGGATAATGGGTTTGGTAAAACAATTCATGCACAGG</a:t>
            </a:r>
          </a:p>
          <a:p>
            <a:r>
              <a:rPr lang="en-US" sz="1600" dirty="0">
                <a:latin typeface="Arial"/>
              </a:rPr>
              <a:t>Gibbon    AAACTCCAAATAAATATGTTGTAGTAAAACGAGAAAAGAAAAGTGTTTCAGATTCTA</a:t>
            </a:r>
          </a:p>
          <a:p>
            <a:r>
              <a:rPr lang="en-US" sz="1600" dirty="0" err="1">
                <a:latin typeface="Arial"/>
              </a:rPr>
              <a:t>Siamang</a:t>
            </a:r>
            <a:r>
              <a:rPr lang="en-US" sz="1600" dirty="0">
                <a:latin typeface="Arial"/>
              </a:rPr>
              <a:t> ATATTGAGGATAAATTCATTGTTGTAGAACGTACAAAAAAATCTATAAATACAACTC</a:t>
            </a:r>
          </a:p>
          <a:p>
            <a:r>
              <a:rPr lang="en-US" sz="1600" dirty="0">
                <a:latin typeface="Arial"/>
              </a:rPr>
              <a:t>Human2  AAAATCCAGATAAATATATAGTAATAAAGCGTGAAAAGAAAAGCATATCAGATTCAA</a:t>
            </a:r>
          </a:p>
          <a:p>
            <a:r>
              <a:rPr lang="en-US" sz="1600" dirty="0">
                <a:latin typeface="Arial"/>
              </a:rPr>
              <a:t>Lucy        AGACTGGTAATAAATTTATAGTTGTAGAACGTCAAAAAAGATCCCTTACAACATCAC</a:t>
            </a:r>
          </a:p>
          <a:p>
            <a:r>
              <a:rPr lang="en-US" sz="1600" dirty="0" err="1">
                <a:latin typeface="Arial"/>
              </a:rPr>
              <a:t>Macaca</a:t>
            </a:r>
            <a:r>
              <a:rPr lang="en-US" sz="1600" dirty="0">
                <a:latin typeface="Arial"/>
              </a:rPr>
              <a:t>   AAAATCCAGATAAGTTCATTGTGGTAAAACGTGAGAAGAAGAGTATTTCAGATTCCA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2563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</a:t>
            </a:r>
            <a:r>
              <a:rPr lang="en-US" b="1" dirty="0" err="1"/>
              <a:t>Homologs</a:t>
            </a:r>
            <a:r>
              <a:rPr lang="en-US" b="1" dirty="0"/>
              <a:t> and Align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</a:rPr>
              <a:t>Human    ACTCCAATGATAAATTTATAGTGGTGGAGCGCAATAAGAAATCACTGACAACTTCAC</a:t>
            </a:r>
          </a:p>
          <a:p>
            <a:r>
              <a:rPr lang="en-US" sz="1600" dirty="0">
                <a:latin typeface="Arial"/>
              </a:rPr>
              <a:t>Chimp     ATTCAAATGGTAAATTTGTAGTAGTGGAACGCGAGAAAAAATCACTTACAACGTCAC</a:t>
            </a:r>
          </a:p>
          <a:p>
            <a:r>
              <a:rPr lang="en-US" sz="1600" dirty="0">
                <a:latin typeface="Arial"/>
              </a:rPr>
              <a:t>Chimp2   AAATCATTTCTGAGACATTATGGGATAATGGGTTTGGTAAAACAATTCATGCACAGG</a:t>
            </a:r>
          </a:p>
          <a:p>
            <a:r>
              <a:rPr lang="en-US" sz="1600" dirty="0">
                <a:latin typeface="Arial"/>
              </a:rPr>
              <a:t>Gorilla     ATTCAAATGGTAAATTTGTAGTAGTGGAACGCGAGAAAAAATCACTTACAACTTCAC</a:t>
            </a:r>
          </a:p>
          <a:p>
            <a:r>
              <a:rPr lang="en-US" sz="1600" dirty="0">
                <a:latin typeface="Arial"/>
              </a:rPr>
              <a:t>Gorilla2   AAATCATTTCTGAGACATTATGGGATAATGGGTTTGGTAAAACAATTCATGCACAGG</a:t>
            </a:r>
          </a:p>
          <a:p>
            <a:r>
              <a:rPr lang="en-US" sz="1600" dirty="0">
                <a:latin typeface="Arial"/>
              </a:rPr>
              <a:t>Gibbon    AAACTCCAAATAAATATGTTGTAGTAAAACGAGAAAAGAAAAGTGTTTCAGATTCTA</a:t>
            </a:r>
          </a:p>
          <a:p>
            <a:r>
              <a:rPr lang="en-US" sz="1600" dirty="0" err="1">
                <a:latin typeface="Arial"/>
              </a:rPr>
              <a:t>Siamang</a:t>
            </a:r>
            <a:r>
              <a:rPr lang="en-US" sz="1600" dirty="0">
                <a:latin typeface="Arial"/>
              </a:rPr>
              <a:t> ATATTGAGGATAAATTCATTGTTGTAGAACGTACAAAAAAATCTATAAATACAACTC</a:t>
            </a:r>
          </a:p>
          <a:p>
            <a:r>
              <a:rPr lang="en-US" sz="1600" dirty="0">
                <a:latin typeface="Arial"/>
              </a:rPr>
              <a:t>Human2  AAAATCCAGATAAATATATAGTAATAAAGCGTGAAAAGAAAAGCATATCAGATTCAA</a:t>
            </a:r>
          </a:p>
          <a:p>
            <a:r>
              <a:rPr lang="en-US" sz="1600" dirty="0">
                <a:latin typeface="Arial"/>
              </a:rPr>
              <a:t>Lucy        AGACTGGTAATAAATTTATAGTTGTAGAACGTCAAAAAAGATCCCTTACAACATCAC</a:t>
            </a:r>
          </a:p>
          <a:p>
            <a:r>
              <a:rPr lang="en-US" sz="1600" dirty="0" err="1">
                <a:latin typeface="Arial"/>
              </a:rPr>
              <a:t>Macaca</a:t>
            </a:r>
            <a:r>
              <a:rPr lang="en-US" sz="1600" dirty="0">
                <a:latin typeface="Arial"/>
              </a:rPr>
              <a:t>   AAAATCCAGATAAGTTCATTGTGGTAAAACGTGAGAAGAAGAGTATTTCAGATTCCA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Chimp2   AAATCATTTCTGAGACATTATGGGATAATGGGTTTGGTAAAACAATTCATGCACAGG</a:t>
            </a:r>
          </a:p>
          <a:p>
            <a:r>
              <a:rPr lang="en-US" sz="800" dirty="0">
                <a:latin typeface="Arial"/>
              </a:rPr>
              <a:t>Gorilla     ATTCAAATGGTAAATTTGTAGTAGTGGAACGCGAGAAAAAATCACTTACAACTTCAC</a:t>
            </a:r>
          </a:p>
          <a:p>
            <a:r>
              <a:rPr lang="en-US" sz="800" dirty="0">
                <a:latin typeface="Arial"/>
              </a:rPr>
              <a:t>Gorilla2   AAATCATTTCTGAGACATTATGGGATAATGGGTTTGGTAAAACAATTCATGCACAGG</a:t>
            </a:r>
          </a:p>
          <a:p>
            <a:r>
              <a:rPr lang="en-US" sz="800" dirty="0">
                <a:latin typeface="Arial"/>
              </a:rPr>
              <a:t>Gibbon    AAACTCCAAATAAATATGTTGTAGTAAAACGAGAAAAGAAAAGTGTTTCAGATTCTA</a:t>
            </a:r>
          </a:p>
          <a:p>
            <a:r>
              <a:rPr lang="en-US" sz="800" dirty="0" err="1">
                <a:latin typeface="Arial"/>
              </a:rPr>
              <a:t>Siamang</a:t>
            </a:r>
            <a:r>
              <a:rPr lang="en-US" sz="800" dirty="0">
                <a:latin typeface="Arial"/>
              </a:rPr>
              <a:t> ATATTGAGGATAAATTCATTGTTGTAGAACGTACAAAAAAATCTATAAATACAACTC</a:t>
            </a:r>
          </a:p>
          <a:p>
            <a:r>
              <a:rPr lang="en-US" sz="800" dirty="0">
                <a:latin typeface="Arial"/>
              </a:rPr>
              <a:t>Human2  AAAATCCAGATAAATATATAGTAATAAAGCGTGAAAAGAAAAGCATATCAGATTCAA</a:t>
            </a:r>
          </a:p>
          <a:p>
            <a:r>
              <a:rPr lang="en-US" sz="800" dirty="0">
                <a:latin typeface="Arial"/>
              </a:rPr>
              <a:t>Lucy        AGACTGGTAATAAATTTATAGTTGTAGAACGTCAAAAAAGATCCCTTACAACATCAC</a:t>
            </a:r>
          </a:p>
          <a:p>
            <a:r>
              <a:rPr lang="en-US" sz="800" dirty="0" err="1">
                <a:latin typeface="Arial"/>
              </a:rPr>
              <a:t>Macaca</a:t>
            </a:r>
            <a:r>
              <a:rPr lang="en-US" sz="800" dirty="0">
                <a:latin typeface="Arial"/>
              </a:rPr>
              <a:t>   AAAATCCAGATAAGTTCATTGTGGTAAAACGTGAGAAGAAGAGTATTTCAGATTCCA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94269" y="2711991"/>
            <a:ext cx="492747" cy="441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4982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the best tree: that optimizes “some function”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Chimp2   AAATCATTTCTGAGACATTATGGGATAATGGGTTTGGTAAAACAATTCATGCACAGG</a:t>
            </a:r>
          </a:p>
          <a:p>
            <a:r>
              <a:rPr lang="en-US" sz="800" dirty="0">
                <a:latin typeface="Arial"/>
              </a:rPr>
              <a:t>Gorilla     ATTCAAATGGTAAATTTGTAGTAGTGGAACGCGAGAAAAAATCACTTACAACTTCAC</a:t>
            </a:r>
          </a:p>
          <a:p>
            <a:r>
              <a:rPr lang="en-US" sz="800" dirty="0">
                <a:latin typeface="Arial"/>
              </a:rPr>
              <a:t>Gorilla2   AAATCATTTCTGAGACATTATGGGATAATGGGTTTGGTAAAACAATTCATGCACAGG</a:t>
            </a:r>
          </a:p>
          <a:p>
            <a:r>
              <a:rPr lang="en-US" sz="800" dirty="0">
                <a:latin typeface="Arial"/>
              </a:rPr>
              <a:t>Gibbon    AAACTCCAAATAAATATGTTGTAGTAAAACGAGAAAAGAAAAGTGTTTCAGATTCTA</a:t>
            </a:r>
          </a:p>
          <a:p>
            <a:r>
              <a:rPr lang="en-US" sz="800" dirty="0" err="1">
                <a:latin typeface="Arial"/>
              </a:rPr>
              <a:t>Siamang</a:t>
            </a:r>
            <a:r>
              <a:rPr lang="en-US" sz="800" dirty="0">
                <a:latin typeface="Arial"/>
              </a:rPr>
              <a:t> ATATTGAGGATAAATTCATTGTTGTAGAACGTACAAAAAAATCTATAAATACAACTC</a:t>
            </a:r>
          </a:p>
          <a:p>
            <a:r>
              <a:rPr lang="en-US" sz="800" dirty="0">
                <a:latin typeface="Arial"/>
              </a:rPr>
              <a:t>Human2  AAAATCCAGATAAATATATAGTAATAAAGCGTGAAAAGAAAAGCATATCAGATTCAA</a:t>
            </a:r>
          </a:p>
          <a:p>
            <a:r>
              <a:rPr lang="en-US" sz="800" dirty="0">
                <a:latin typeface="Arial"/>
              </a:rPr>
              <a:t>Lucy        AGACTGGTAATAAATTTATAGTTGTAGAACGTCAAAAAAGATCCCTTACAACATCAC</a:t>
            </a:r>
          </a:p>
          <a:p>
            <a:r>
              <a:rPr lang="en-US" sz="800" dirty="0" err="1">
                <a:latin typeface="Arial"/>
              </a:rPr>
              <a:t>Macaca</a:t>
            </a:r>
            <a:r>
              <a:rPr lang="en-US" sz="800" dirty="0">
                <a:latin typeface="Arial"/>
              </a:rPr>
              <a:t>   AAAATCCAGATAAGTTCATTGTGGTAAAACGTGAGAAGAAGAGTATTTCAGATTCCA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94269" y="2711991"/>
            <a:ext cx="492747" cy="441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4982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the best tree: that optimizes “some function”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89567" y="3305627"/>
            <a:ext cx="4336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many trees do I need to look through?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91334" y="3960367"/>
            <a:ext cx="23869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UNROOTED TREES:  </a:t>
            </a:r>
          </a:p>
          <a:p>
            <a:r>
              <a:rPr lang="en-US" dirty="0"/>
              <a:t>(2n-5)!/[2n-3(n-3)!]</a:t>
            </a:r>
          </a:p>
          <a:p>
            <a:endParaRPr lang="en-US" dirty="0"/>
          </a:p>
          <a:p>
            <a:r>
              <a:rPr lang="en-US" dirty="0"/>
              <a:t>FOR UNROOTED TREES:</a:t>
            </a:r>
          </a:p>
          <a:p>
            <a:r>
              <a:rPr lang="en-US" dirty="0"/>
              <a:t>(2n-3)!/[2n-2(n-2)!]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44BC7-DB27-5149-9375-63471630A728}"/>
              </a:ext>
            </a:extLst>
          </p:cNvPr>
          <p:cNvSpPr txBox="1"/>
          <p:nvPr/>
        </p:nvSpPr>
        <p:spPr>
          <a:xfrm>
            <a:off x="882503" y="372139"/>
            <a:ext cx="71106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tree building actually works.</a:t>
            </a:r>
          </a:p>
          <a:p>
            <a:endParaRPr lang="en-US" sz="4000" dirty="0"/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  AAAAT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  AATTA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  TTTTA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  AATAT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054D42-A8B7-F046-99C2-CBD2305F497D}"/>
              </a:ext>
            </a:extLst>
          </p:cNvPr>
          <p:cNvCxnSpPr/>
          <p:nvPr/>
        </p:nvCxnSpPr>
        <p:spPr>
          <a:xfrm>
            <a:off x="4199860" y="1818167"/>
            <a:ext cx="1010093" cy="871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1EB763-BB77-7A45-A957-2549E6CE77FE}"/>
              </a:ext>
            </a:extLst>
          </p:cNvPr>
          <p:cNvCxnSpPr>
            <a:cxnSpLocks/>
          </p:cNvCxnSpPr>
          <p:nvPr/>
        </p:nvCxnSpPr>
        <p:spPr>
          <a:xfrm flipH="1">
            <a:off x="4306186" y="2690037"/>
            <a:ext cx="893134" cy="9675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023351-DE6F-9B41-A265-1852EF68BD0D}"/>
              </a:ext>
            </a:extLst>
          </p:cNvPr>
          <p:cNvCxnSpPr>
            <a:cxnSpLocks/>
          </p:cNvCxnSpPr>
          <p:nvPr/>
        </p:nvCxnSpPr>
        <p:spPr>
          <a:xfrm flipH="1">
            <a:off x="5199320" y="2690037"/>
            <a:ext cx="1286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A2F73-B392-F04C-A7DD-3102F048CB60}"/>
              </a:ext>
            </a:extLst>
          </p:cNvPr>
          <p:cNvCxnSpPr>
            <a:cxnSpLocks/>
          </p:cNvCxnSpPr>
          <p:nvPr/>
        </p:nvCxnSpPr>
        <p:spPr>
          <a:xfrm flipH="1">
            <a:off x="6485860" y="1722474"/>
            <a:ext cx="893134" cy="9675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29DDA1-282D-A44C-9827-578E6454A0E7}"/>
              </a:ext>
            </a:extLst>
          </p:cNvPr>
          <p:cNvCxnSpPr>
            <a:cxnSpLocks/>
          </p:cNvCxnSpPr>
          <p:nvPr/>
        </p:nvCxnSpPr>
        <p:spPr>
          <a:xfrm>
            <a:off x="6485860" y="2706447"/>
            <a:ext cx="893134" cy="855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05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5518" y="441237"/>
            <a:ext cx="5226152" cy="600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Number of </a:t>
            </a:r>
            <a:r>
              <a:rPr lang="en-US" sz="1600" dirty="0" err="1"/>
              <a:t>Taxa</a:t>
            </a:r>
            <a:r>
              <a:rPr lang="en-US" sz="1600" dirty="0"/>
              <a:t> 	Number of Rooted Trees</a:t>
            </a:r>
          </a:p>
          <a:p>
            <a:r>
              <a:rPr lang="en-US" sz="1600" dirty="0"/>
              <a:t>3 	3</a:t>
            </a:r>
          </a:p>
          <a:p>
            <a:r>
              <a:rPr lang="en-US" sz="1600" dirty="0"/>
              <a:t>4 	15</a:t>
            </a:r>
          </a:p>
          <a:p>
            <a:r>
              <a:rPr lang="en-US" sz="1600" dirty="0"/>
              <a:t>5 	105</a:t>
            </a:r>
          </a:p>
          <a:p>
            <a:r>
              <a:rPr lang="en-US" sz="1600" dirty="0"/>
              <a:t>6 	945</a:t>
            </a:r>
          </a:p>
          <a:p>
            <a:r>
              <a:rPr lang="en-US" sz="1600" dirty="0"/>
              <a:t>7 	10395</a:t>
            </a:r>
          </a:p>
          <a:p>
            <a:r>
              <a:rPr lang="en-US" sz="1600" dirty="0"/>
              <a:t>8 	135135</a:t>
            </a:r>
          </a:p>
          <a:p>
            <a:r>
              <a:rPr lang="en-US" sz="1600" dirty="0"/>
              <a:t>9 	2027025</a:t>
            </a:r>
          </a:p>
          <a:p>
            <a:r>
              <a:rPr lang="en-US" sz="1600" dirty="0"/>
              <a:t>10 	34459425</a:t>
            </a:r>
          </a:p>
          <a:p>
            <a:r>
              <a:rPr lang="en-US" sz="1600" dirty="0"/>
              <a:t>11 	654729075</a:t>
            </a:r>
          </a:p>
          <a:p>
            <a:r>
              <a:rPr lang="en-US" sz="1600" dirty="0"/>
              <a:t>12 	13749310575</a:t>
            </a:r>
          </a:p>
          <a:p>
            <a:r>
              <a:rPr lang="en-US" sz="1600" dirty="0"/>
              <a:t>13 	316234143225</a:t>
            </a:r>
          </a:p>
          <a:p>
            <a:r>
              <a:rPr lang="en-US" sz="1600" dirty="0"/>
              <a:t>14 	7905853580625</a:t>
            </a:r>
          </a:p>
          <a:p>
            <a:r>
              <a:rPr lang="en-US" sz="1600" dirty="0"/>
              <a:t>15 	213458046676875</a:t>
            </a:r>
          </a:p>
          <a:p>
            <a:r>
              <a:rPr lang="en-US" sz="1600" dirty="0"/>
              <a:t>16 	6190283353629375</a:t>
            </a:r>
          </a:p>
          <a:p>
            <a:r>
              <a:rPr lang="en-US" sz="1600" dirty="0"/>
              <a:t>17 	191898783962510625</a:t>
            </a:r>
          </a:p>
          <a:p>
            <a:r>
              <a:rPr lang="en-US" sz="1600" dirty="0"/>
              <a:t>18 	6332659870762850625</a:t>
            </a:r>
          </a:p>
          <a:p>
            <a:r>
              <a:rPr lang="en-US" sz="1600" dirty="0"/>
              <a:t>19 	221643095476699771875</a:t>
            </a:r>
          </a:p>
          <a:p>
            <a:r>
              <a:rPr lang="en-US" sz="1600" dirty="0"/>
              <a:t>20 	8200794532637891559375</a:t>
            </a:r>
          </a:p>
          <a:p>
            <a:r>
              <a:rPr lang="en-US" sz="1600" dirty="0"/>
              <a:t>21 	319830986772877770815625</a:t>
            </a:r>
          </a:p>
          <a:p>
            <a:r>
              <a:rPr lang="en-US" sz="1600" dirty="0"/>
              <a:t>22 	13113070457687988603440625</a:t>
            </a:r>
          </a:p>
          <a:p>
            <a:r>
              <a:rPr lang="en-US" sz="1600" dirty="0"/>
              <a:t>23 	563862029680583509947946875</a:t>
            </a:r>
          </a:p>
          <a:p>
            <a:r>
              <a:rPr lang="en-US" sz="1600" dirty="0"/>
              <a:t>24 	25373791335626257947657609375</a:t>
            </a:r>
          </a:p>
          <a:p>
            <a:r>
              <a:rPr lang="en-US" sz="1600" dirty="0"/>
              <a:t>25 	1192568192774434123539907640625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7318"/>
            <a:ext cx="8090845" cy="53717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Gorilla     ATTCAAATGGTAAATTTGTAGTAGTGGAACGCGAGAAAAAATCACTTACAACTTCAC</a:t>
            </a:r>
          </a:p>
          <a:p>
            <a:r>
              <a:rPr lang="en-US" sz="800" dirty="0" err="1">
                <a:latin typeface="Arial"/>
              </a:rPr>
              <a:t>Orang</a:t>
            </a:r>
            <a:r>
              <a:rPr lang="en-US" sz="800" dirty="0">
                <a:latin typeface="Arial"/>
              </a:rPr>
              <a:t>     AAATCATTTCTGAGACATTATGGGATAATGGGTTTGGTAAAACAATTCATGCACAGG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17827" y="1958660"/>
            <a:ext cx="1369189" cy="119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174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</a:t>
            </a:r>
            <a:r>
              <a:rPr lang="en-US" b="1" dirty="0" err="1"/>
              <a:t>taxa</a:t>
            </a:r>
            <a:r>
              <a:rPr lang="en-US" b="1" dirty="0"/>
              <a:t> = 15 trees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9" y="3387732"/>
            <a:ext cx="3531215" cy="32143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Deciding which tree to pick:</a:t>
            </a:r>
            <a:br>
              <a:rPr lang="en-US" dirty="0"/>
            </a:br>
            <a:r>
              <a:rPr lang="en-US" dirty="0"/>
              <a:t>Optimality Criteria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Parsimony </a:t>
            </a:r>
            <a:r>
              <a:rPr lang="en-US" sz="1400" dirty="0"/>
              <a:t>(what is the simplest explanation that accounts for all the data)</a:t>
            </a:r>
          </a:p>
          <a:p>
            <a:r>
              <a:rPr lang="en-US" dirty="0"/>
              <a:t>Maximum Likelihood </a:t>
            </a:r>
            <a:r>
              <a:rPr lang="en-US" sz="1400" dirty="0"/>
              <a:t>(what is the  highest likelihood of observing the data given a tree)</a:t>
            </a:r>
          </a:p>
          <a:p>
            <a:r>
              <a:rPr lang="en-US" dirty="0"/>
              <a:t>Bayesian </a:t>
            </a:r>
            <a:r>
              <a:rPr lang="en-US" sz="1400" dirty="0"/>
              <a:t>(what is the highest probability that the tree is correct given the data)</a:t>
            </a:r>
          </a:p>
          <a:p>
            <a:r>
              <a:rPr lang="en-US" dirty="0"/>
              <a:t>Distance/Similarity </a:t>
            </a:r>
            <a:r>
              <a:rPr lang="en-US" sz="1400" dirty="0"/>
              <a:t>(minimize the distance or group the most similar things together)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2209800" y="152400"/>
            <a:ext cx="460755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fr-FR" sz="3200" b="1" dirty="0" err="1">
                <a:latin typeface="+mn-lt"/>
              </a:rPr>
              <a:t>Tree</a:t>
            </a:r>
            <a:r>
              <a:rPr lang="fr-FR" sz="3200" b="1" dirty="0">
                <a:latin typeface="+mn-lt"/>
              </a:rPr>
              <a:t>-Building </a:t>
            </a:r>
            <a:r>
              <a:rPr lang="fr-FR" sz="3200" b="1" dirty="0" err="1">
                <a:latin typeface="+mn-lt"/>
              </a:rPr>
              <a:t>Methods</a:t>
            </a:r>
            <a:endParaRPr lang="fr-FR" sz="2400" b="1" dirty="0">
              <a:latin typeface="+mn-lt"/>
            </a:endParaRPr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>
            <a:off x="171450" y="1428750"/>
            <a:ext cx="3179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fr-FR" sz="2400">
                <a:latin typeface="+mn-lt"/>
              </a:rPr>
              <a:t>No explicit model </a:t>
            </a:r>
          </a:p>
          <a:p>
            <a:pPr algn="ctr" eaLnBrk="1" hangingPunct="1">
              <a:defRPr/>
            </a:pPr>
            <a:r>
              <a:rPr lang="fr-FR" sz="2400">
                <a:latin typeface="+mn-lt"/>
              </a:rPr>
              <a:t>of sequence evolution</a:t>
            </a:r>
          </a:p>
        </p:txBody>
      </p:sp>
      <p:sp>
        <p:nvSpPr>
          <p:cNvPr id="286727" name="Line 7"/>
          <p:cNvSpPr>
            <a:spLocks noChangeShapeType="1"/>
          </p:cNvSpPr>
          <p:nvPr/>
        </p:nvSpPr>
        <p:spPr bwMode="auto">
          <a:xfrm flipH="1">
            <a:off x="2057400" y="914400"/>
            <a:ext cx="19050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5810250" y="1444625"/>
            <a:ext cx="3179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fr-FR" sz="2400">
                <a:latin typeface="+mn-lt"/>
              </a:rPr>
              <a:t>Explicit model </a:t>
            </a:r>
          </a:p>
          <a:p>
            <a:pPr algn="ctr" eaLnBrk="1" hangingPunct="1">
              <a:defRPr/>
            </a:pPr>
            <a:r>
              <a:rPr lang="fr-FR" sz="2400">
                <a:latin typeface="+mn-lt"/>
              </a:rPr>
              <a:t>of sequence evolution</a:t>
            </a:r>
          </a:p>
        </p:txBody>
      </p:sp>
      <p:sp>
        <p:nvSpPr>
          <p:cNvPr id="286730" name="Line 10"/>
          <p:cNvSpPr>
            <a:spLocks noChangeShapeType="1"/>
          </p:cNvSpPr>
          <p:nvPr/>
        </p:nvSpPr>
        <p:spPr bwMode="auto">
          <a:xfrm>
            <a:off x="4953000" y="914400"/>
            <a:ext cx="19050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363538" y="5032375"/>
            <a:ext cx="172243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GB" sz="2600">
                <a:solidFill>
                  <a:srgbClr val="0000FF"/>
                </a:solidFill>
                <a:latin typeface="+mn-lt"/>
                <a:ea typeface="Times New Roman" pitchFamily="-112" charset="0"/>
                <a:cs typeface="Times New Roman" pitchFamily="-112" charset="0"/>
              </a:rPr>
              <a:t>parsimony</a:t>
            </a:r>
            <a:endParaRPr lang="fr-FR" sz="2600">
              <a:solidFill>
                <a:srgbClr val="0000FF"/>
              </a:solidFill>
              <a:latin typeface="+mn-lt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304800" y="2943225"/>
            <a:ext cx="18446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fr-FR" sz="2400">
                <a:latin typeface="+mn-lt"/>
              </a:rPr>
              <a:t>Application of the parsimony principle</a:t>
            </a:r>
          </a:p>
        </p:txBody>
      </p:sp>
      <p:sp>
        <p:nvSpPr>
          <p:cNvPr id="286734" name="Line 14"/>
          <p:cNvSpPr>
            <a:spLocks noChangeShapeType="1"/>
          </p:cNvSpPr>
          <p:nvPr/>
        </p:nvSpPr>
        <p:spPr bwMode="auto">
          <a:xfrm>
            <a:off x="1228725" y="2362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35" name="Line 15"/>
          <p:cNvSpPr>
            <a:spLocks noChangeShapeType="1"/>
          </p:cNvSpPr>
          <p:nvPr/>
        </p:nvSpPr>
        <p:spPr bwMode="auto">
          <a:xfrm>
            <a:off x="1228725" y="4648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3835400" y="5057775"/>
            <a:ext cx="1651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GB" sz="2600">
                <a:solidFill>
                  <a:srgbClr val="0000FF"/>
                </a:solidFill>
                <a:latin typeface="+mn-lt"/>
                <a:ea typeface="Times New Roman" pitchFamily="-112" charset="0"/>
                <a:cs typeface="Times New Roman" pitchFamily="-112" charset="0"/>
              </a:rPr>
              <a:t>distance </a:t>
            </a:r>
            <a:endParaRPr lang="fr-FR" sz="2600">
              <a:solidFill>
                <a:srgbClr val="0000FF"/>
              </a:solidFill>
              <a:latin typeface="+mn-lt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286738" name="Text Box 18"/>
          <p:cNvSpPr txBox="1">
            <a:spLocks noChangeArrowheads="1"/>
          </p:cNvSpPr>
          <p:nvPr/>
        </p:nvSpPr>
        <p:spPr bwMode="auto">
          <a:xfrm>
            <a:off x="3733800" y="2933700"/>
            <a:ext cx="18446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fr-FR" sz="2400">
                <a:latin typeface="+mn-lt"/>
              </a:rPr>
              <a:t>pairwise comparison of sequences</a:t>
            </a:r>
          </a:p>
        </p:txBody>
      </p:sp>
      <p:sp>
        <p:nvSpPr>
          <p:cNvPr id="286739" name="Line 19"/>
          <p:cNvSpPr>
            <a:spLocks noChangeShapeType="1"/>
          </p:cNvSpPr>
          <p:nvPr/>
        </p:nvSpPr>
        <p:spPr bwMode="auto">
          <a:xfrm flipH="1">
            <a:off x="4648200" y="2362200"/>
            <a:ext cx="26924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40" name="Line 20"/>
          <p:cNvSpPr>
            <a:spLocks noChangeShapeType="1"/>
          </p:cNvSpPr>
          <p:nvPr/>
        </p:nvSpPr>
        <p:spPr bwMode="auto">
          <a:xfrm>
            <a:off x="4695825" y="4648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5730875" y="5030788"/>
            <a:ext cx="31845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en-GB" sz="2600">
                <a:solidFill>
                  <a:srgbClr val="0000FF"/>
                </a:solidFill>
                <a:latin typeface="+mn-lt"/>
                <a:ea typeface="Times New Roman" pitchFamily="-112" charset="0"/>
                <a:cs typeface="Times New Roman" pitchFamily="-112" charset="0"/>
              </a:rPr>
              <a:t>maximum likelihood </a:t>
            </a:r>
          </a:p>
          <a:p>
            <a:pPr algn="ctr" eaLnBrk="1" hangingPunct="1">
              <a:defRPr/>
            </a:pPr>
            <a:r>
              <a:rPr lang="en-GB" sz="2600">
                <a:solidFill>
                  <a:srgbClr val="0000FF"/>
                </a:solidFill>
                <a:latin typeface="+mn-lt"/>
                <a:ea typeface="Times New Roman" pitchFamily="-112" charset="0"/>
                <a:cs typeface="Times New Roman" pitchFamily="-112" charset="0"/>
              </a:rPr>
              <a:t>and bayesian</a:t>
            </a:r>
            <a:endParaRPr lang="fr-FR" sz="2600">
              <a:solidFill>
                <a:srgbClr val="0000FF"/>
              </a:solidFill>
              <a:latin typeface="+mn-lt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286743" name="Text Box 23"/>
          <p:cNvSpPr txBox="1">
            <a:spLocks noChangeArrowheads="1"/>
          </p:cNvSpPr>
          <p:nvPr/>
        </p:nvSpPr>
        <p:spPr bwMode="auto">
          <a:xfrm>
            <a:off x="6413500" y="2933700"/>
            <a:ext cx="18446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defRPr/>
            </a:pPr>
            <a:r>
              <a:rPr lang="fr-FR" sz="2400">
                <a:latin typeface="+mn-lt"/>
              </a:rPr>
              <a:t>Statistical approach</a:t>
            </a:r>
          </a:p>
        </p:txBody>
      </p:sp>
      <p:sp>
        <p:nvSpPr>
          <p:cNvPr id="286744" name="Line 24"/>
          <p:cNvSpPr>
            <a:spLocks noChangeShapeType="1"/>
          </p:cNvSpPr>
          <p:nvPr/>
        </p:nvSpPr>
        <p:spPr bwMode="auto">
          <a:xfrm>
            <a:off x="7315200" y="2362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86745" name="Line 25"/>
          <p:cNvSpPr>
            <a:spLocks noChangeShapeType="1"/>
          </p:cNvSpPr>
          <p:nvPr/>
        </p:nvSpPr>
        <p:spPr bwMode="auto">
          <a:xfrm>
            <a:off x="7267575" y="4648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158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A. 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B. 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C. Gorilla     ATTCAAATGGTAAATTTGTAGTAGTGGAACGCGAGAAAAAATCACTTACAACTTCAC</a:t>
            </a:r>
          </a:p>
          <a:p>
            <a:r>
              <a:rPr lang="en-US" sz="800" dirty="0">
                <a:latin typeface="Arial"/>
              </a:rPr>
              <a:t>D. </a:t>
            </a:r>
            <a:r>
              <a:rPr lang="en-US" sz="800" dirty="0" err="1">
                <a:latin typeface="Arial"/>
              </a:rPr>
              <a:t>Orang</a:t>
            </a:r>
            <a:r>
              <a:rPr lang="en-US" sz="800" dirty="0">
                <a:latin typeface="Arial"/>
              </a:rPr>
              <a:t>     AAATCATTTCTGAGACATTATGGGATAATGGGTTTGGTAAAACAATTCATGCACAGG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17827" y="1958660"/>
            <a:ext cx="1369189" cy="119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174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</a:t>
            </a:r>
            <a:r>
              <a:rPr lang="en-US" b="1" dirty="0" err="1"/>
              <a:t>taxa</a:t>
            </a:r>
            <a:r>
              <a:rPr lang="en-US" b="1" dirty="0"/>
              <a:t> = 15 trees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9" y="3387732"/>
            <a:ext cx="3531215" cy="3214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516" y="37757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4537" y="5251791"/>
            <a:ext cx="128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Steps in 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5141" y="3775701"/>
            <a:ext cx="3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9384" y="377570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5134" y="37434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6346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5141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378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5134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6346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5141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938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5513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59352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5141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4838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A. 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B. 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C. Gorilla     ATTCAAATGGTAAATTTGTAGTAGTGGAACGCGAGAAAAAATCACTTACAACTTCAC</a:t>
            </a:r>
          </a:p>
          <a:p>
            <a:r>
              <a:rPr lang="en-US" sz="800" dirty="0">
                <a:latin typeface="Arial"/>
              </a:rPr>
              <a:t>D. </a:t>
            </a:r>
            <a:r>
              <a:rPr lang="en-US" sz="800" dirty="0" err="1">
                <a:latin typeface="Arial"/>
              </a:rPr>
              <a:t>Orang</a:t>
            </a:r>
            <a:r>
              <a:rPr lang="en-US" sz="800" dirty="0">
                <a:latin typeface="Arial"/>
              </a:rPr>
              <a:t>     AAATCATTTCTGAGACATTATGGGATAATGGGTTTGGTAAAACAATTCATGCACAGG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17827" y="1958660"/>
            <a:ext cx="1369189" cy="119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174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</a:t>
            </a:r>
            <a:r>
              <a:rPr lang="en-US" b="1" dirty="0" err="1"/>
              <a:t>taxa</a:t>
            </a:r>
            <a:r>
              <a:rPr lang="en-US" b="1" dirty="0"/>
              <a:t> = 15 trees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9" y="3387732"/>
            <a:ext cx="3531215" cy="3214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516" y="37757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4537" y="5251791"/>
            <a:ext cx="128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Steps in 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5141" y="3775701"/>
            <a:ext cx="3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9384" y="377570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5134" y="37434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6346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5141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378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5134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6346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5141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938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5513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59352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5141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4838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36905" y="440893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6478" y="6048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96" y="634950"/>
            <a:ext cx="168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 </a:t>
            </a:r>
            <a:r>
              <a:rPr lang="en-US" b="1" dirty="0" err="1"/>
              <a:t>Homologs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9689" y="1237615"/>
            <a:ext cx="92448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/>
              </a:rPr>
              <a:t>A. Human    ACTCCAATGATAAATTTATAGTGGTGGAGCGCAATAAGAAATCACTGACAACTTCAC</a:t>
            </a:r>
          </a:p>
          <a:p>
            <a:r>
              <a:rPr lang="en-US" sz="800" dirty="0">
                <a:latin typeface="Arial"/>
              </a:rPr>
              <a:t>B. Chimp     ATTCAAATGGTAAATTTGTAGTAGTGGAACGCGAGAAAAAATCACTTACAACGTCAC</a:t>
            </a:r>
          </a:p>
          <a:p>
            <a:r>
              <a:rPr lang="en-US" sz="800" dirty="0">
                <a:latin typeface="Arial"/>
              </a:rPr>
              <a:t>C. Gorilla     ATTCAAATGGTAAATTTGTAGTAGTGGAACGCGAGAAAAAATCACTTACAACTTCAC</a:t>
            </a:r>
          </a:p>
          <a:p>
            <a:r>
              <a:rPr lang="en-US" sz="800" dirty="0">
                <a:latin typeface="Arial"/>
              </a:rPr>
              <a:t>D. </a:t>
            </a:r>
            <a:r>
              <a:rPr lang="en-US" sz="800" dirty="0" err="1">
                <a:latin typeface="Arial"/>
              </a:rPr>
              <a:t>Orang</a:t>
            </a:r>
            <a:r>
              <a:rPr lang="en-US" sz="800" dirty="0">
                <a:latin typeface="Arial"/>
              </a:rPr>
              <a:t>     AAATCATTTCTGAGACATTATGGGATAATGGGTTTGGTAAAACAATTCATGCACAGG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17827" y="1958660"/>
            <a:ext cx="1369189" cy="1194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25516" y="2691562"/>
            <a:ext cx="174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</a:t>
            </a:r>
            <a:r>
              <a:rPr lang="en-US" b="1" dirty="0" err="1"/>
              <a:t>taxa</a:t>
            </a:r>
            <a:r>
              <a:rPr lang="en-US" b="1" dirty="0"/>
              <a:t> = 15 trees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9" y="3387732"/>
            <a:ext cx="3531215" cy="3214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516" y="37757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4537" y="5251791"/>
            <a:ext cx="128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Steps in 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5141" y="3775701"/>
            <a:ext cx="30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9384" y="377570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5134" y="37434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6346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5141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378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5134" y="45936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6346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5141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938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55134" y="5436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59352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5141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4838" y="623271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6" name="Frame 25"/>
          <p:cNvSpPr/>
          <p:nvPr/>
        </p:nvSpPr>
        <p:spPr>
          <a:xfrm>
            <a:off x="5921044" y="4112767"/>
            <a:ext cx="1096038" cy="98835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294E-ECD0-5547-8D20-DE1B76B4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" y="43802"/>
            <a:ext cx="8559210" cy="67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ext Box 2"/>
          <p:cNvSpPr txBox="1">
            <a:spLocks noChangeArrowheads="1"/>
          </p:cNvSpPr>
          <p:nvPr/>
        </p:nvSpPr>
        <p:spPr bwMode="auto">
          <a:xfrm>
            <a:off x="1676400" y="76200"/>
            <a:ext cx="55948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atin typeface="+mn-lt"/>
              </a:rPr>
              <a:t>Models of DNA Substitution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914400" y="2320925"/>
            <a:ext cx="7239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95300" indent="-495300">
              <a:buFont typeface="Arial" pitchFamily="-109" charset="0"/>
              <a:buAutoNum type="romanLcPeriod"/>
            </a:pPr>
            <a:r>
              <a:rPr lang="en-GB" sz="2400" dirty="0">
                <a:latin typeface="+mn-lt"/>
              </a:rPr>
              <a:t>The probability of substitution between bases</a:t>
            </a:r>
          </a:p>
          <a:p>
            <a:pPr marL="495300" indent="-495300">
              <a:buFont typeface="Arial" pitchFamily="-109" charset="0"/>
              <a:buNone/>
            </a:pPr>
            <a:r>
              <a:rPr lang="en-GB" sz="2400" dirty="0">
                <a:latin typeface="+mn-lt"/>
              </a:rPr>
              <a:t>(e.g. A to C, C to T…)</a:t>
            </a:r>
          </a:p>
          <a:p>
            <a:pPr marL="495300" indent="-495300"/>
            <a:endParaRPr lang="en-GB" sz="2400" dirty="0">
              <a:latin typeface="+mn-lt"/>
            </a:endParaRPr>
          </a:p>
          <a:p>
            <a:pPr marL="495300" indent="-495300"/>
            <a:r>
              <a:rPr lang="en-GB" sz="2400" dirty="0">
                <a:latin typeface="+mn-lt"/>
              </a:rPr>
              <a:t>ii. 	The probability of substitution along a sequence </a:t>
            </a:r>
          </a:p>
          <a:p>
            <a:pPr marL="495300" indent="-495300"/>
            <a:r>
              <a:rPr lang="en-GB" sz="2400" dirty="0">
                <a:latin typeface="+mn-lt"/>
              </a:rPr>
              <a:t>(different sites/regions evolve at different rates)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14400" y="1038225"/>
            <a:ext cx="76200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+mn-lt"/>
              </a:rPr>
              <a:t>• Models of DNA sequence evolution are required to recover the missing information through correcting for multiple substitutions.</a:t>
            </a:r>
          </a:p>
        </p:txBody>
      </p:sp>
    </p:spTree>
    <p:extLst>
      <p:ext uri="{BB962C8B-B14F-4D97-AF65-F5344CB8AC3E}">
        <p14:creationId xmlns:p14="http://schemas.microsoft.com/office/powerpoint/2010/main" val="66718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2"/>
          <p:cNvGrpSpPr>
            <a:grpSpLocks/>
          </p:cNvGrpSpPr>
          <p:nvPr/>
        </p:nvGrpSpPr>
        <p:grpSpPr bwMode="auto">
          <a:xfrm>
            <a:off x="2935288" y="847725"/>
            <a:ext cx="3116262" cy="192088"/>
            <a:chOff x="1945" y="688"/>
            <a:chExt cx="1963" cy="121"/>
          </a:xfrm>
        </p:grpSpPr>
        <p:sp>
          <p:nvSpPr>
            <p:cNvPr id="47139" name="Freeform 3"/>
            <p:cNvSpPr>
              <a:spLocks/>
            </p:cNvSpPr>
            <p:nvPr/>
          </p:nvSpPr>
          <p:spPr bwMode="auto">
            <a:xfrm>
              <a:off x="1945" y="688"/>
              <a:ext cx="241" cy="121"/>
            </a:xfrm>
            <a:custGeom>
              <a:avLst/>
              <a:gdLst>
                <a:gd name="T0" fmla="*/ 0 w 241"/>
                <a:gd name="T1" fmla="*/ 52 h 121"/>
                <a:gd name="T2" fmla="*/ 241 w 241"/>
                <a:gd name="T3" fmla="*/ 0 h 121"/>
                <a:gd name="T4" fmla="*/ 241 w 241"/>
                <a:gd name="T5" fmla="*/ 52 h 121"/>
                <a:gd name="T6" fmla="*/ 241 w 241"/>
                <a:gd name="T7" fmla="*/ 121 h 121"/>
                <a:gd name="T8" fmla="*/ 0 w 241"/>
                <a:gd name="T9" fmla="*/ 5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0" y="52"/>
                  </a:moveTo>
                  <a:lnTo>
                    <a:pt x="241" y="0"/>
                  </a:lnTo>
                  <a:lnTo>
                    <a:pt x="241" y="52"/>
                  </a:lnTo>
                  <a:lnTo>
                    <a:pt x="241" y="12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0" name="Freeform 4"/>
            <p:cNvSpPr>
              <a:spLocks/>
            </p:cNvSpPr>
            <p:nvPr/>
          </p:nvSpPr>
          <p:spPr bwMode="auto">
            <a:xfrm>
              <a:off x="3649" y="688"/>
              <a:ext cx="259" cy="121"/>
            </a:xfrm>
            <a:custGeom>
              <a:avLst/>
              <a:gdLst>
                <a:gd name="T0" fmla="*/ 259 w 259"/>
                <a:gd name="T1" fmla="*/ 52 h 121"/>
                <a:gd name="T2" fmla="*/ 0 w 259"/>
                <a:gd name="T3" fmla="*/ 121 h 121"/>
                <a:gd name="T4" fmla="*/ 0 w 259"/>
                <a:gd name="T5" fmla="*/ 52 h 121"/>
                <a:gd name="T6" fmla="*/ 0 w 259"/>
                <a:gd name="T7" fmla="*/ 0 h 121"/>
                <a:gd name="T8" fmla="*/ 259 w 259"/>
                <a:gd name="T9" fmla="*/ 5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"/>
                <a:gd name="T16" fmla="*/ 0 h 121"/>
                <a:gd name="T17" fmla="*/ 259 w 259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" h="121">
                  <a:moveTo>
                    <a:pt x="259" y="52"/>
                  </a:moveTo>
                  <a:lnTo>
                    <a:pt x="0" y="121"/>
                  </a:lnTo>
                  <a:lnTo>
                    <a:pt x="0" y="52"/>
                  </a:lnTo>
                  <a:lnTo>
                    <a:pt x="0" y="0"/>
                  </a:lnTo>
                  <a:lnTo>
                    <a:pt x="259" y="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1" name="Line 5"/>
            <p:cNvSpPr>
              <a:spLocks noChangeShapeType="1"/>
            </p:cNvSpPr>
            <p:nvPr/>
          </p:nvSpPr>
          <p:spPr bwMode="auto">
            <a:xfrm>
              <a:off x="2186" y="740"/>
              <a:ext cx="1463" cy="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107" name="Group 6"/>
          <p:cNvGrpSpPr>
            <a:grpSpLocks/>
          </p:cNvGrpSpPr>
          <p:nvPr/>
        </p:nvGrpSpPr>
        <p:grpSpPr bwMode="auto">
          <a:xfrm>
            <a:off x="3016250" y="3963988"/>
            <a:ext cx="3089275" cy="192087"/>
            <a:chOff x="1996" y="2651"/>
            <a:chExt cx="1946" cy="121"/>
          </a:xfrm>
        </p:grpSpPr>
        <p:sp>
          <p:nvSpPr>
            <p:cNvPr id="47136" name="Freeform 7"/>
            <p:cNvSpPr>
              <a:spLocks/>
            </p:cNvSpPr>
            <p:nvPr/>
          </p:nvSpPr>
          <p:spPr bwMode="auto">
            <a:xfrm>
              <a:off x="1996" y="2651"/>
              <a:ext cx="241" cy="121"/>
            </a:xfrm>
            <a:custGeom>
              <a:avLst/>
              <a:gdLst>
                <a:gd name="T0" fmla="*/ 0 w 241"/>
                <a:gd name="T1" fmla="*/ 69 h 121"/>
                <a:gd name="T2" fmla="*/ 241 w 241"/>
                <a:gd name="T3" fmla="*/ 0 h 121"/>
                <a:gd name="T4" fmla="*/ 241 w 241"/>
                <a:gd name="T5" fmla="*/ 69 h 121"/>
                <a:gd name="T6" fmla="*/ 241 w 241"/>
                <a:gd name="T7" fmla="*/ 121 h 121"/>
                <a:gd name="T8" fmla="*/ 0 w 241"/>
                <a:gd name="T9" fmla="*/ 69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0" y="69"/>
                  </a:moveTo>
                  <a:lnTo>
                    <a:pt x="241" y="0"/>
                  </a:lnTo>
                  <a:lnTo>
                    <a:pt x="241" y="69"/>
                  </a:lnTo>
                  <a:lnTo>
                    <a:pt x="241" y="121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7" name="Freeform 8"/>
            <p:cNvSpPr>
              <a:spLocks/>
            </p:cNvSpPr>
            <p:nvPr/>
          </p:nvSpPr>
          <p:spPr bwMode="auto">
            <a:xfrm>
              <a:off x="3701" y="2651"/>
              <a:ext cx="241" cy="121"/>
            </a:xfrm>
            <a:custGeom>
              <a:avLst/>
              <a:gdLst>
                <a:gd name="T0" fmla="*/ 241 w 241"/>
                <a:gd name="T1" fmla="*/ 69 h 121"/>
                <a:gd name="T2" fmla="*/ 0 w 241"/>
                <a:gd name="T3" fmla="*/ 121 h 121"/>
                <a:gd name="T4" fmla="*/ 0 w 241"/>
                <a:gd name="T5" fmla="*/ 69 h 121"/>
                <a:gd name="T6" fmla="*/ 0 w 241"/>
                <a:gd name="T7" fmla="*/ 0 h 121"/>
                <a:gd name="T8" fmla="*/ 241 w 241"/>
                <a:gd name="T9" fmla="*/ 69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241" y="69"/>
                  </a:moveTo>
                  <a:lnTo>
                    <a:pt x="0" y="121"/>
                  </a:lnTo>
                  <a:lnTo>
                    <a:pt x="0" y="69"/>
                  </a:lnTo>
                  <a:lnTo>
                    <a:pt x="0" y="0"/>
                  </a:lnTo>
                  <a:lnTo>
                    <a:pt x="241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8" name="Line 9"/>
            <p:cNvSpPr>
              <a:spLocks noChangeShapeType="1"/>
            </p:cNvSpPr>
            <p:nvPr/>
          </p:nvSpPr>
          <p:spPr bwMode="auto">
            <a:xfrm>
              <a:off x="2237" y="2720"/>
              <a:ext cx="1464" cy="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108" name="Group 10"/>
          <p:cNvGrpSpPr>
            <a:grpSpLocks/>
          </p:cNvGrpSpPr>
          <p:nvPr/>
        </p:nvGrpSpPr>
        <p:grpSpPr bwMode="auto">
          <a:xfrm>
            <a:off x="6105525" y="957263"/>
            <a:ext cx="192088" cy="3116262"/>
            <a:chOff x="3942" y="757"/>
            <a:chExt cx="121" cy="1963"/>
          </a:xfrm>
        </p:grpSpPr>
        <p:sp>
          <p:nvSpPr>
            <p:cNvPr id="47133" name="Freeform 11"/>
            <p:cNvSpPr>
              <a:spLocks/>
            </p:cNvSpPr>
            <p:nvPr/>
          </p:nvSpPr>
          <p:spPr bwMode="auto">
            <a:xfrm>
              <a:off x="3942" y="757"/>
              <a:ext cx="121" cy="241"/>
            </a:xfrm>
            <a:custGeom>
              <a:avLst/>
              <a:gdLst>
                <a:gd name="T0" fmla="*/ 52 w 121"/>
                <a:gd name="T1" fmla="*/ 0 h 241"/>
                <a:gd name="T2" fmla="*/ 121 w 121"/>
                <a:gd name="T3" fmla="*/ 241 h 241"/>
                <a:gd name="T4" fmla="*/ 52 w 121"/>
                <a:gd name="T5" fmla="*/ 241 h 241"/>
                <a:gd name="T6" fmla="*/ 0 w 121"/>
                <a:gd name="T7" fmla="*/ 241 h 241"/>
                <a:gd name="T8" fmla="*/ 52 w 121"/>
                <a:gd name="T9" fmla="*/ 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0"/>
                  </a:moveTo>
                  <a:lnTo>
                    <a:pt x="121" y="241"/>
                  </a:lnTo>
                  <a:lnTo>
                    <a:pt x="52" y="241"/>
                  </a:lnTo>
                  <a:lnTo>
                    <a:pt x="0" y="24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4" name="Freeform 12"/>
            <p:cNvSpPr>
              <a:spLocks/>
            </p:cNvSpPr>
            <p:nvPr/>
          </p:nvSpPr>
          <p:spPr bwMode="auto">
            <a:xfrm>
              <a:off x="3942" y="2479"/>
              <a:ext cx="121" cy="241"/>
            </a:xfrm>
            <a:custGeom>
              <a:avLst/>
              <a:gdLst>
                <a:gd name="T0" fmla="*/ 52 w 121"/>
                <a:gd name="T1" fmla="*/ 241 h 241"/>
                <a:gd name="T2" fmla="*/ 0 w 121"/>
                <a:gd name="T3" fmla="*/ 0 h 241"/>
                <a:gd name="T4" fmla="*/ 52 w 121"/>
                <a:gd name="T5" fmla="*/ 0 h 241"/>
                <a:gd name="T6" fmla="*/ 121 w 121"/>
                <a:gd name="T7" fmla="*/ 0 h 241"/>
                <a:gd name="T8" fmla="*/ 52 w 121"/>
                <a:gd name="T9" fmla="*/ 241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241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121" y="0"/>
                  </a:lnTo>
                  <a:lnTo>
                    <a:pt x="52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5" name="Line 13"/>
            <p:cNvSpPr>
              <a:spLocks noChangeShapeType="1"/>
            </p:cNvSpPr>
            <p:nvPr/>
          </p:nvSpPr>
          <p:spPr bwMode="auto">
            <a:xfrm>
              <a:off x="3994" y="998"/>
              <a:ext cx="1" cy="148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109" name="Group 14"/>
          <p:cNvGrpSpPr>
            <a:grpSpLocks/>
          </p:cNvGrpSpPr>
          <p:nvPr/>
        </p:nvGrpSpPr>
        <p:grpSpPr bwMode="auto">
          <a:xfrm>
            <a:off x="2819400" y="982663"/>
            <a:ext cx="192088" cy="3116262"/>
            <a:chOff x="1858" y="740"/>
            <a:chExt cx="121" cy="1963"/>
          </a:xfrm>
        </p:grpSpPr>
        <p:sp>
          <p:nvSpPr>
            <p:cNvPr id="47130" name="Freeform 15"/>
            <p:cNvSpPr>
              <a:spLocks/>
            </p:cNvSpPr>
            <p:nvPr/>
          </p:nvSpPr>
          <p:spPr bwMode="auto">
            <a:xfrm>
              <a:off x="1858" y="740"/>
              <a:ext cx="121" cy="241"/>
            </a:xfrm>
            <a:custGeom>
              <a:avLst/>
              <a:gdLst>
                <a:gd name="T0" fmla="*/ 52 w 121"/>
                <a:gd name="T1" fmla="*/ 0 h 241"/>
                <a:gd name="T2" fmla="*/ 121 w 121"/>
                <a:gd name="T3" fmla="*/ 241 h 241"/>
                <a:gd name="T4" fmla="*/ 52 w 121"/>
                <a:gd name="T5" fmla="*/ 241 h 241"/>
                <a:gd name="T6" fmla="*/ 0 w 121"/>
                <a:gd name="T7" fmla="*/ 241 h 241"/>
                <a:gd name="T8" fmla="*/ 52 w 121"/>
                <a:gd name="T9" fmla="*/ 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0"/>
                  </a:moveTo>
                  <a:lnTo>
                    <a:pt x="121" y="241"/>
                  </a:lnTo>
                  <a:lnTo>
                    <a:pt x="52" y="241"/>
                  </a:lnTo>
                  <a:lnTo>
                    <a:pt x="0" y="24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1" name="Freeform 16"/>
            <p:cNvSpPr>
              <a:spLocks/>
            </p:cNvSpPr>
            <p:nvPr/>
          </p:nvSpPr>
          <p:spPr bwMode="auto">
            <a:xfrm>
              <a:off x="1858" y="2462"/>
              <a:ext cx="121" cy="241"/>
            </a:xfrm>
            <a:custGeom>
              <a:avLst/>
              <a:gdLst>
                <a:gd name="T0" fmla="*/ 52 w 121"/>
                <a:gd name="T1" fmla="*/ 241 h 241"/>
                <a:gd name="T2" fmla="*/ 0 w 121"/>
                <a:gd name="T3" fmla="*/ 0 h 241"/>
                <a:gd name="T4" fmla="*/ 52 w 121"/>
                <a:gd name="T5" fmla="*/ 0 h 241"/>
                <a:gd name="T6" fmla="*/ 121 w 121"/>
                <a:gd name="T7" fmla="*/ 0 h 241"/>
                <a:gd name="T8" fmla="*/ 52 w 121"/>
                <a:gd name="T9" fmla="*/ 241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241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121" y="0"/>
                  </a:lnTo>
                  <a:lnTo>
                    <a:pt x="52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2" name="Line 17"/>
            <p:cNvSpPr>
              <a:spLocks noChangeShapeType="1"/>
            </p:cNvSpPr>
            <p:nvPr/>
          </p:nvSpPr>
          <p:spPr bwMode="auto">
            <a:xfrm>
              <a:off x="1910" y="981"/>
              <a:ext cx="1" cy="148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110" name="Group 18"/>
          <p:cNvGrpSpPr>
            <a:grpSpLocks/>
          </p:cNvGrpSpPr>
          <p:nvPr/>
        </p:nvGrpSpPr>
        <p:grpSpPr bwMode="auto">
          <a:xfrm>
            <a:off x="3043238" y="1039813"/>
            <a:ext cx="2925762" cy="2924175"/>
            <a:chOff x="2013" y="809"/>
            <a:chExt cx="1843" cy="1842"/>
          </a:xfrm>
        </p:grpSpPr>
        <p:sp>
          <p:nvSpPr>
            <p:cNvPr id="47127" name="Freeform 19"/>
            <p:cNvSpPr>
              <a:spLocks/>
            </p:cNvSpPr>
            <p:nvPr/>
          </p:nvSpPr>
          <p:spPr bwMode="auto">
            <a:xfrm>
              <a:off x="2013" y="2444"/>
              <a:ext cx="207" cy="207"/>
            </a:xfrm>
            <a:custGeom>
              <a:avLst/>
              <a:gdLst>
                <a:gd name="T0" fmla="*/ 0 w 207"/>
                <a:gd name="T1" fmla="*/ 207 h 207"/>
                <a:gd name="T2" fmla="*/ 121 w 207"/>
                <a:gd name="T3" fmla="*/ 0 h 207"/>
                <a:gd name="T4" fmla="*/ 173 w 207"/>
                <a:gd name="T5" fmla="*/ 35 h 207"/>
                <a:gd name="T6" fmla="*/ 207 w 207"/>
                <a:gd name="T7" fmla="*/ 87 h 207"/>
                <a:gd name="T8" fmla="*/ 0 w 207"/>
                <a:gd name="T9" fmla="*/ 20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"/>
                <a:gd name="T16" fmla="*/ 0 h 207"/>
                <a:gd name="T17" fmla="*/ 207 w 207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" h="207">
                  <a:moveTo>
                    <a:pt x="0" y="207"/>
                  </a:moveTo>
                  <a:lnTo>
                    <a:pt x="121" y="0"/>
                  </a:lnTo>
                  <a:lnTo>
                    <a:pt x="173" y="35"/>
                  </a:lnTo>
                  <a:lnTo>
                    <a:pt x="207" y="8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8" name="Freeform 20"/>
            <p:cNvSpPr>
              <a:spLocks/>
            </p:cNvSpPr>
            <p:nvPr/>
          </p:nvSpPr>
          <p:spPr bwMode="auto">
            <a:xfrm>
              <a:off x="3632" y="809"/>
              <a:ext cx="224" cy="224"/>
            </a:xfrm>
            <a:custGeom>
              <a:avLst/>
              <a:gdLst>
                <a:gd name="T0" fmla="*/ 224 w 224"/>
                <a:gd name="T1" fmla="*/ 0 h 224"/>
                <a:gd name="T2" fmla="*/ 86 w 224"/>
                <a:gd name="T3" fmla="*/ 224 h 224"/>
                <a:gd name="T4" fmla="*/ 52 w 224"/>
                <a:gd name="T5" fmla="*/ 172 h 224"/>
                <a:gd name="T6" fmla="*/ 0 w 224"/>
                <a:gd name="T7" fmla="*/ 138 h 224"/>
                <a:gd name="T8" fmla="*/ 224 w 224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4"/>
                <a:gd name="T16" fmla="*/ 0 h 224"/>
                <a:gd name="T17" fmla="*/ 224 w 224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4" h="224">
                  <a:moveTo>
                    <a:pt x="224" y="0"/>
                  </a:moveTo>
                  <a:lnTo>
                    <a:pt x="86" y="224"/>
                  </a:lnTo>
                  <a:lnTo>
                    <a:pt x="52" y="172"/>
                  </a:lnTo>
                  <a:lnTo>
                    <a:pt x="0" y="13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9" name="Line 21"/>
            <p:cNvSpPr>
              <a:spLocks noChangeShapeType="1"/>
            </p:cNvSpPr>
            <p:nvPr/>
          </p:nvSpPr>
          <p:spPr bwMode="auto">
            <a:xfrm flipV="1">
              <a:off x="2186" y="981"/>
              <a:ext cx="1498" cy="1498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111" name="Group 22"/>
          <p:cNvGrpSpPr>
            <a:grpSpLocks/>
          </p:cNvGrpSpPr>
          <p:nvPr/>
        </p:nvGrpSpPr>
        <p:grpSpPr bwMode="auto">
          <a:xfrm>
            <a:off x="3125788" y="1122363"/>
            <a:ext cx="2789237" cy="2759075"/>
            <a:chOff x="2065" y="861"/>
            <a:chExt cx="1757" cy="1738"/>
          </a:xfrm>
        </p:grpSpPr>
        <p:sp>
          <p:nvSpPr>
            <p:cNvPr id="47124" name="Freeform 23"/>
            <p:cNvSpPr>
              <a:spLocks/>
            </p:cNvSpPr>
            <p:nvPr/>
          </p:nvSpPr>
          <p:spPr bwMode="auto">
            <a:xfrm>
              <a:off x="2065" y="861"/>
              <a:ext cx="224" cy="223"/>
            </a:xfrm>
            <a:custGeom>
              <a:avLst/>
              <a:gdLst>
                <a:gd name="T0" fmla="*/ 0 w 224"/>
                <a:gd name="T1" fmla="*/ 0 h 223"/>
                <a:gd name="T2" fmla="*/ 224 w 224"/>
                <a:gd name="T3" fmla="*/ 137 h 223"/>
                <a:gd name="T4" fmla="*/ 172 w 224"/>
                <a:gd name="T5" fmla="*/ 172 h 223"/>
                <a:gd name="T6" fmla="*/ 138 w 224"/>
                <a:gd name="T7" fmla="*/ 223 h 223"/>
                <a:gd name="T8" fmla="*/ 0 w 224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4"/>
                <a:gd name="T16" fmla="*/ 0 h 223"/>
                <a:gd name="T17" fmla="*/ 224 w 224"/>
                <a:gd name="T18" fmla="*/ 223 h 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4" h="223">
                  <a:moveTo>
                    <a:pt x="0" y="0"/>
                  </a:moveTo>
                  <a:lnTo>
                    <a:pt x="224" y="137"/>
                  </a:lnTo>
                  <a:lnTo>
                    <a:pt x="172" y="172"/>
                  </a:lnTo>
                  <a:lnTo>
                    <a:pt x="138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5" name="Freeform 24"/>
            <p:cNvSpPr>
              <a:spLocks/>
            </p:cNvSpPr>
            <p:nvPr/>
          </p:nvSpPr>
          <p:spPr bwMode="auto">
            <a:xfrm>
              <a:off x="3615" y="2393"/>
              <a:ext cx="207" cy="206"/>
            </a:xfrm>
            <a:custGeom>
              <a:avLst/>
              <a:gdLst>
                <a:gd name="T0" fmla="*/ 207 w 207"/>
                <a:gd name="T1" fmla="*/ 206 h 206"/>
                <a:gd name="T2" fmla="*/ 0 w 207"/>
                <a:gd name="T3" fmla="*/ 86 h 206"/>
                <a:gd name="T4" fmla="*/ 34 w 207"/>
                <a:gd name="T5" fmla="*/ 51 h 206"/>
                <a:gd name="T6" fmla="*/ 86 w 207"/>
                <a:gd name="T7" fmla="*/ 0 h 206"/>
                <a:gd name="T8" fmla="*/ 207 w 207"/>
                <a:gd name="T9" fmla="*/ 206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"/>
                <a:gd name="T16" fmla="*/ 0 h 206"/>
                <a:gd name="T17" fmla="*/ 207 w 207"/>
                <a:gd name="T18" fmla="*/ 206 h 2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" h="206">
                  <a:moveTo>
                    <a:pt x="207" y="206"/>
                  </a:moveTo>
                  <a:lnTo>
                    <a:pt x="0" y="86"/>
                  </a:lnTo>
                  <a:lnTo>
                    <a:pt x="34" y="51"/>
                  </a:lnTo>
                  <a:lnTo>
                    <a:pt x="86" y="0"/>
                  </a:lnTo>
                  <a:lnTo>
                    <a:pt x="207" y="2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6" name="Line 25"/>
            <p:cNvSpPr>
              <a:spLocks noChangeShapeType="1"/>
            </p:cNvSpPr>
            <p:nvPr/>
          </p:nvSpPr>
          <p:spPr bwMode="auto">
            <a:xfrm>
              <a:off x="2237" y="1033"/>
              <a:ext cx="1412" cy="141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112" name="Text Box 26"/>
          <p:cNvSpPr txBox="1">
            <a:spLocks noChangeArrowheads="1"/>
          </p:cNvSpPr>
          <p:nvPr/>
        </p:nvSpPr>
        <p:spPr bwMode="auto">
          <a:xfrm>
            <a:off x="2362200" y="381000"/>
            <a:ext cx="48102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2"/>
                </a:solidFill>
                <a:latin typeface="+mn-lt"/>
              </a:rPr>
              <a:t>A</a:t>
            </a:r>
            <a:endParaRPr lang="en-GB" sz="28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7113" name="Rectangle 27"/>
          <p:cNvSpPr>
            <a:spLocks noChangeArrowheads="1"/>
          </p:cNvSpPr>
          <p:nvPr/>
        </p:nvSpPr>
        <p:spPr bwMode="auto">
          <a:xfrm>
            <a:off x="2514600" y="4049713"/>
            <a:ext cx="4333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2"/>
                </a:solidFill>
                <a:latin typeface="+mn-lt"/>
              </a:rPr>
              <a:t>T</a:t>
            </a:r>
          </a:p>
        </p:txBody>
      </p:sp>
      <p:sp>
        <p:nvSpPr>
          <p:cNvPr id="47114" name="Rectangle 28"/>
          <p:cNvSpPr>
            <a:spLocks noChangeArrowheads="1"/>
          </p:cNvSpPr>
          <p:nvPr/>
        </p:nvSpPr>
        <p:spPr bwMode="auto">
          <a:xfrm>
            <a:off x="6019800" y="398463"/>
            <a:ext cx="48102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2"/>
                </a:solidFill>
                <a:latin typeface="+mn-lt"/>
              </a:rPr>
              <a:t>C</a:t>
            </a:r>
          </a:p>
        </p:txBody>
      </p:sp>
      <p:sp>
        <p:nvSpPr>
          <p:cNvPr id="47115" name="Rectangle 29"/>
          <p:cNvSpPr>
            <a:spLocks noChangeArrowheads="1"/>
          </p:cNvSpPr>
          <p:nvPr/>
        </p:nvSpPr>
        <p:spPr bwMode="auto">
          <a:xfrm>
            <a:off x="6019800" y="4056063"/>
            <a:ext cx="50386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chemeClr val="accent2"/>
                </a:solidFill>
                <a:latin typeface="+mn-lt"/>
              </a:rPr>
              <a:t>G</a:t>
            </a:r>
          </a:p>
        </p:txBody>
      </p:sp>
      <p:sp>
        <p:nvSpPr>
          <p:cNvPr id="47116" name="Text Box 30"/>
          <p:cNvSpPr txBox="1">
            <a:spLocks noChangeArrowheads="1"/>
          </p:cNvSpPr>
          <p:nvPr/>
        </p:nvSpPr>
        <p:spPr bwMode="auto">
          <a:xfrm>
            <a:off x="2438400" y="21653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17" name="Text Box 31"/>
          <p:cNvSpPr txBox="1">
            <a:spLocks noChangeArrowheads="1"/>
          </p:cNvSpPr>
          <p:nvPr/>
        </p:nvSpPr>
        <p:spPr bwMode="auto">
          <a:xfrm>
            <a:off x="6324600" y="21653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18" name="Text Box 32"/>
          <p:cNvSpPr txBox="1">
            <a:spLocks noChangeArrowheads="1"/>
          </p:cNvSpPr>
          <p:nvPr/>
        </p:nvSpPr>
        <p:spPr bwMode="auto">
          <a:xfrm flipH="1">
            <a:off x="4343400" y="41275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19" name="Text Box 33"/>
          <p:cNvSpPr txBox="1">
            <a:spLocks noChangeArrowheads="1"/>
          </p:cNvSpPr>
          <p:nvPr/>
        </p:nvSpPr>
        <p:spPr bwMode="auto">
          <a:xfrm>
            <a:off x="4343400" y="42227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20" name="Text Box 34"/>
          <p:cNvSpPr txBox="1">
            <a:spLocks noChangeArrowheads="1"/>
          </p:cNvSpPr>
          <p:nvPr/>
        </p:nvSpPr>
        <p:spPr bwMode="auto">
          <a:xfrm>
            <a:off x="4343400" y="14033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21" name="Text Box 35"/>
          <p:cNvSpPr txBox="1">
            <a:spLocks noChangeArrowheads="1"/>
          </p:cNvSpPr>
          <p:nvPr/>
        </p:nvSpPr>
        <p:spPr bwMode="auto">
          <a:xfrm>
            <a:off x="4343400" y="315595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47122" name="Text Box 36"/>
          <p:cNvSpPr txBox="1">
            <a:spLocks noChangeArrowheads="1"/>
          </p:cNvSpPr>
          <p:nvPr/>
        </p:nvSpPr>
        <p:spPr bwMode="auto">
          <a:xfrm>
            <a:off x="1676400" y="5175250"/>
            <a:ext cx="5961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+mn-lt"/>
              </a:rPr>
              <a:t>All substitutions occur at the same rate (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>
                <a:latin typeface="+mn-lt"/>
              </a:rPr>
              <a:t>)</a:t>
            </a:r>
          </a:p>
        </p:txBody>
      </p: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1752600" y="5943600"/>
            <a:ext cx="53758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+mn-lt"/>
              </a:rPr>
              <a:t>Is this model too simple for real data?</a:t>
            </a:r>
          </a:p>
        </p:txBody>
      </p:sp>
    </p:spTree>
    <p:extLst>
      <p:ext uri="{BB962C8B-B14F-4D97-AF65-F5344CB8AC3E}">
        <p14:creationId xmlns:p14="http://schemas.microsoft.com/office/powerpoint/2010/main" val="5922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69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2935288" y="1092200"/>
            <a:ext cx="3116262" cy="192088"/>
            <a:chOff x="1849" y="688"/>
            <a:chExt cx="1963" cy="121"/>
          </a:xfrm>
        </p:grpSpPr>
        <p:sp>
          <p:nvSpPr>
            <p:cNvPr id="51234" name="Freeform 3"/>
            <p:cNvSpPr>
              <a:spLocks/>
            </p:cNvSpPr>
            <p:nvPr/>
          </p:nvSpPr>
          <p:spPr bwMode="auto">
            <a:xfrm>
              <a:off x="1849" y="688"/>
              <a:ext cx="241" cy="121"/>
            </a:xfrm>
            <a:custGeom>
              <a:avLst/>
              <a:gdLst>
                <a:gd name="T0" fmla="*/ 0 w 241"/>
                <a:gd name="T1" fmla="*/ 52 h 121"/>
                <a:gd name="T2" fmla="*/ 241 w 241"/>
                <a:gd name="T3" fmla="*/ 0 h 121"/>
                <a:gd name="T4" fmla="*/ 241 w 241"/>
                <a:gd name="T5" fmla="*/ 52 h 121"/>
                <a:gd name="T6" fmla="*/ 241 w 241"/>
                <a:gd name="T7" fmla="*/ 121 h 121"/>
                <a:gd name="T8" fmla="*/ 0 w 241"/>
                <a:gd name="T9" fmla="*/ 5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0" y="52"/>
                  </a:moveTo>
                  <a:lnTo>
                    <a:pt x="241" y="0"/>
                  </a:lnTo>
                  <a:lnTo>
                    <a:pt x="241" y="52"/>
                  </a:lnTo>
                  <a:lnTo>
                    <a:pt x="241" y="12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5" name="Freeform 4"/>
            <p:cNvSpPr>
              <a:spLocks/>
            </p:cNvSpPr>
            <p:nvPr/>
          </p:nvSpPr>
          <p:spPr bwMode="auto">
            <a:xfrm>
              <a:off x="3553" y="688"/>
              <a:ext cx="259" cy="121"/>
            </a:xfrm>
            <a:custGeom>
              <a:avLst/>
              <a:gdLst>
                <a:gd name="T0" fmla="*/ 259 w 259"/>
                <a:gd name="T1" fmla="*/ 52 h 121"/>
                <a:gd name="T2" fmla="*/ 0 w 259"/>
                <a:gd name="T3" fmla="*/ 121 h 121"/>
                <a:gd name="T4" fmla="*/ 0 w 259"/>
                <a:gd name="T5" fmla="*/ 52 h 121"/>
                <a:gd name="T6" fmla="*/ 0 w 259"/>
                <a:gd name="T7" fmla="*/ 0 h 121"/>
                <a:gd name="T8" fmla="*/ 259 w 259"/>
                <a:gd name="T9" fmla="*/ 5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"/>
                <a:gd name="T16" fmla="*/ 0 h 121"/>
                <a:gd name="T17" fmla="*/ 259 w 259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" h="121">
                  <a:moveTo>
                    <a:pt x="259" y="52"/>
                  </a:moveTo>
                  <a:lnTo>
                    <a:pt x="0" y="121"/>
                  </a:lnTo>
                  <a:lnTo>
                    <a:pt x="0" y="52"/>
                  </a:lnTo>
                  <a:lnTo>
                    <a:pt x="0" y="0"/>
                  </a:lnTo>
                  <a:lnTo>
                    <a:pt x="259" y="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6" name="Line 5"/>
            <p:cNvSpPr>
              <a:spLocks noChangeShapeType="1"/>
            </p:cNvSpPr>
            <p:nvPr/>
          </p:nvSpPr>
          <p:spPr bwMode="auto">
            <a:xfrm>
              <a:off x="2090" y="740"/>
              <a:ext cx="1463" cy="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203" name="Group 6"/>
          <p:cNvGrpSpPr>
            <a:grpSpLocks/>
          </p:cNvGrpSpPr>
          <p:nvPr/>
        </p:nvGrpSpPr>
        <p:grpSpPr bwMode="auto">
          <a:xfrm>
            <a:off x="3016250" y="4208463"/>
            <a:ext cx="3089275" cy="192087"/>
            <a:chOff x="1900" y="2651"/>
            <a:chExt cx="1946" cy="121"/>
          </a:xfrm>
        </p:grpSpPr>
        <p:sp>
          <p:nvSpPr>
            <p:cNvPr id="51231" name="Freeform 7"/>
            <p:cNvSpPr>
              <a:spLocks/>
            </p:cNvSpPr>
            <p:nvPr/>
          </p:nvSpPr>
          <p:spPr bwMode="auto">
            <a:xfrm>
              <a:off x="1900" y="2651"/>
              <a:ext cx="241" cy="121"/>
            </a:xfrm>
            <a:custGeom>
              <a:avLst/>
              <a:gdLst>
                <a:gd name="T0" fmla="*/ 0 w 241"/>
                <a:gd name="T1" fmla="*/ 69 h 121"/>
                <a:gd name="T2" fmla="*/ 241 w 241"/>
                <a:gd name="T3" fmla="*/ 0 h 121"/>
                <a:gd name="T4" fmla="*/ 241 w 241"/>
                <a:gd name="T5" fmla="*/ 69 h 121"/>
                <a:gd name="T6" fmla="*/ 241 w 241"/>
                <a:gd name="T7" fmla="*/ 121 h 121"/>
                <a:gd name="T8" fmla="*/ 0 w 241"/>
                <a:gd name="T9" fmla="*/ 69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0" y="69"/>
                  </a:moveTo>
                  <a:lnTo>
                    <a:pt x="241" y="0"/>
                  </a:lnTo>
                  <a:lnTo>
                    <a:pt x="241" y="69"/>
                  </a:lnTo>
                  <a:lnTo>
                    <a:pt x="241" y="121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2" name="Freeform 8"/>
            <p:cNvSpPr>
              <a:spLocks/>
            </p:cNvSpPr>
            <p:nvPr/>
          </p:nvSpPr>
          <p:spPr bwMode="auto">
            <a:xfrm>
              <a:off x="3605" y="2651"/>
              <a:ext cx="241" cy="121"/>
            </a:xfrm>
            <a:custGeom>
              <a:avLst/>
              <a:gdLst>
                <a:gd name="T0" fmla="*/ 241 w 241"/>
                <a:gd name="T1" fmla="*/ 69 h 121"/>
                <a:gd name="T2" fmla="*/ 0 w 241"/>
                <a:gd name="T3" fmla="*/ 121 h 121"/>
                <a:gd name="T4" fmla="*/ 0 w 241"/>
                <a:gd name="T5" fmla="*/ 69 h 121"/>
                <a:gd name="T6" fmla="*/ 0 w 241"/>
                <a:gd name="T7" fmla="*/ 0 h 121"/>
                <a:gd name="T8" fmla="*/ 241 w 241"/>
                <a:gd name="T9" fmla="*/ 69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121"/>
                <a:gd name="T17" fmla="*/ 241 w 24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121">
                  <a:moveTo>
                    <a:pt x="241" y="69"/>
                  </a:moveTo>
                  <a:lnTo>
                    <a:pt x="0" y="121"/>
                  </a:lnTo>
                  <a:lnTo>
                    <a:pt x="0" y="69"/>
                  </a:lnTo>
                  <a:lnTo>
                    <a:pt x="0" y="0"/>
                  </a:lnTo>
                  <a:lnTo>
                    <a:pt x="241" y="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3" name="Line 9"/>
            <p:cNvSpPr>
              <a:spLocks noChangeShapeType="1"/>
            </p:cNvSpPr>
            <p:nvPr/>
          </p:nvSpPr>
          <p:spPr bwMode="auto">
            <a:xfrm>
              <a:off x="2141" y="2720"/>
              <a:ext cx="1464" cy="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204" name="Group 10"/>
          <p:cNvGrpSpPr>
            <a:grpSpLocks/>
          </p:cNvGrpSpPr>
          <p:nvPr/>
        </p:nvGrpSpPr>
        <p:grpSpPr bwMode="auto">
          <a:xfrm>
            <a:off x="6105525" y="1201738"/>
            <a:ext cx="192088" cy="3116262"/>
            <a:chOff x="3846" y="757"/>
            <a:chExt cx="121" cy="1963"/>
          </a:xfrm>
        </p:grpSpPr>
        <p:sp>
          <p:nvSpPr>
            <p:cNvPr id="51228" name="Freeform 11"/>
            <p:cNvSpPr>
              <a:spLocks/>
            </p:cNvSpPr>
            <p:nvPr/>
          </p:nvSpPr>
          <p:spPr bwMode="auto">
            <a:xfrm>
              <a:off x="3846" y="757"/>
              <a:ext cx="121" cy="241"/>
            </a:xfrm>
            <a:custGeom>
              <a:avLst/>
              <a:gdLst>
                <a:gd name="T0" fmla="*/ 52 w 121"/>
                <a:gd name="T1" fmla="*/ 0 h 241"/>
                <a:gd name="T2" fmla="*/ 121 w 121"/>
                <a:gd name="T3" fmla="*/ 241 h 241"/>
                <a:gd name="T4" fmla="*/ 52 w 121"/>
                <a:gd name="T5" fmla="*/ 241 h 241"/>
                <a:gd name="T6" fmla="*/ 0 w 121"/>
                <a:gd name="T7" fmla="*/ 241 h 241"/>
                <a:gd name="T8" fmla="*/ 52 w 121"/>
                <a:gd name="T9" fmla="*/ 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0"/>
                  </a:moveTo>
                  <a:lnTo>
                    <a:pt x="121" y="241"/>
                  </a:lnTo>
                  <a:lnTo>
                    <a:pt x="52" y="241"/>
                  </a:lnTo>
                  <a:lnTo>
                    <a:pt x="0" y="24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9" name="Freeform 12"/>
            <p:cNvSpPr>
              <a:spLocks/>
            </p:cNvSpPr>
            <p:nvPr/>
          </p:nvSpPr>
          <p:spPr bwMode="auto">
            <a:xfrm>
              <a:off x="3846" y="2479"/>
              <a:ext cx="121" cy="241"/>
            </a:xfrm>
            <a:custGeom>
              <a:avLst/>
              <a:gdLst>
                <a:gd name="T0" fmla="*/ 52 w 121"/>
                <a:gd name="T1" fmla="*/ 241 h 241"/>
                <a:gd name="T2" fmla="*/ 0 w 121"/>
                <a:gd name="T3" fmla="*/ 0 h 241"/>
                <a:gd name="T4" fmla="*/ 52 w 121"/>
                <a:gd name="T5" fmla="*/ 0 h 241"/>
                <a:gd name="T6" fmla="*/ 121 w 121"/>
                <a:gd name="T7" fmla="*/ 0 h 241"/>
                <a:gd name="T8" fmla="*/ 52 w 121"/>
                <a:gd name="T9" fmla="*/ 241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241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121" y="0"/>
                  </a:lnTo>
                  <a:lnTo>
                    <a:pt x="52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0" name="Line 13"/>
            <p:cNvSpPr>
              <a:spLocks noChangeShapeType="1"/>
            </p:cNvSpPr>
            <p:nvPr/>
          </p:nvSpPr>
          <p:spPr bwMode="auto">
            <a:xfrm>
              <a:off x="3898" y="998"/>
              <a:ext cx="1" cy="148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205" name="Group 14"/>
          <p:cNvGrpSpPr>
            <a:grpSpLocks/>
          </p:cNvGrpSpPr>
          <p:nvPr/>
        </p:nvGrpSpPr>
        <p:grpSpPr bwMode="auto">
          <a:xfrm>
            <a:off x="2797175" y="1174750"/>
            <a:ext cx="192088" cy="3116263"/>
            <a:chOff x="1762" y="740"/>
            <a:chExt cx="121" cy="1963"/>
          </a:xfrm>
        </p:grpSpPr>
        <p:sp>
          <p:nvSpPr>
            <p:cNvPr id="51225" name="Freeform 15"/>
            <p:cNvSpPr>
              <a:spLocks/>
            </p:cNvSpPr>
            <p:nvPr/>
          </p:nvSpPr>
          <p:spPr bwMode="auto">
            <a:xfrm>
              <a:off x="1762" y="740"/>
              <a:ext cx="121" cy="241"/>
            </a:xfrm>
            <a:custGeom>
              <a:avLst/>
              <a:gdLst>
                <a:gd name="T0" fmla="*/ 52 w 121"/>
                <a:gd name="T1" fmla="*/ 0 h 241"/>
                <a:gd name="T2" fmla="*/ 121 w 121"/>
                <a:gd name="T3" fmla="*/ 241 h 241"/>
                <a:gd name="T4" fmla="*/ 52 w 121"/>
                <a:gd name="T5" fmla="*/ 241 h 241"/>
                <a:gd name="T6" fmla="*/ 0 w 121"/>
                <a:gd name="T7" fmla="*/ 241 h 241"/>
                <a:gd name="T8" fmla="*/ 52 w 121"/>
                <a:gd name="T9" fmla="*/ 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0"/>
                  </a:moveTo>
                  <a:lnTo>
                    <a:pt x="121" y="241"/>
                  </a:lnTo>
                  <a:lnTo>
                    <a:pt x="52" y="241"/>
                  </a:lnTo>
                  <a:lnTo>
                    <a:pt x="0" y="24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6" name="Freeform 16"/>
            <p:cNvSpPr>
              <a:spLocks/>
            </p:cNvSpPr>
            <p:nvPr/>
          </p:nvSpPr>
          <p:spPr bwMode="auto">
            <a:xfrm>
              <a:off x="1762" y="2462"/>
              <a:ext cx="121" cy="241"/>
            </a:xfrm>
            <a:custGeom>
              <a:avLst/>
              <a:gdLst>
                <a:gd name="T0" fmla="*/ 52 w 121"/>
                <a:gd name="T1" fmla="*/ 241 h 241"/>
                <a:gd name="T2" fmla="*/ 0 w 121"/>
                <a:gd name="T3" fmla="*/ 0 h 241"/>
                <a:gd name="T4" fmla="*/ 52 w 121"/>
                <a:gd name="T5" fmla="*/ 0 h 241"/>
                <a:gd name="T6" fmla="*/ 121 w 121"/>
                <a:gd name="T7" fmla="*/ 0 h 241"/>
                <a:gd name="T8" fmla="*/ 52 w 121"/>
                <a:gd name="T9" fmla="*/ 241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241"/>
                <a:gd name="T17" fmla="*/ 121 w 121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241">
                  <a:moveTo>
                    <a:pt x="52" y="241"/>
                  </a:moveTo>
                  <a:lnTo>
                    <a:pt x="0" y="0"/>
                  </a:lnTo>
                  <a:lnTo>
                    <a:pt x="52" y="0"/>
                  </a:lnTo>
                  <a:lnTo>
                    <a:pt x="121" y="0"/>
                  </a:lnTo>
                  <a:lnTo>
                    <a:pt x="52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7" name="Line 17"/>
            <p:cNvSpPr>
              <a:spLocks noChangeShapeType="1"/>
            </p:cNvSpPr>
            <p:nvPr/>
          </p:nvSpPr>
          <p:spPr bwMode="auto">
            <a:xfrm>
              <a:off x="1814" y="981"/>
              <a:ext cx="1" cy="148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206" name="Group 18"/>
          <p:cNvGrpSpPr>
            <a:grpSpLocks/>
          </p:cNvGrpSpPr>
          <p:nvPr/>
        </p:nvGrpSpPr>
        <p:grpSpPr bwMode="auto">
          <a:xfrm>
            <a:off x="3043238" y="1284288"/>
            <a:ext cx="2925762" cy="2924175"/>
            <a:chOff x="1917" y="809"/>
            <a:chExt cx="1843" cy="1842"/>
          </a:xfrm>
        </p:grpSpPr>
        <p:sp>
          <p:nvSpPr>
            <p:cNvPr id="51222" name="Freeform 19"/>
            <p:cNvSpPr>
              <a:spLocks/>
            </p:cNvSpPr>
            <p:nvPr/>
          </p:nvSpPr>
          <p:spPr bwMode="auto">
            <a:xfrm>
              <a:off x="1917" y="2444"/>
              <a:ext cx="207" cy="207"/>
            </a:xfrm>
            <a:custGeom>
              <a:avLst/>
              <a:gdLst>
                <a:gd name="T0" fmla="*/ 0 w 207"/>
                <a:gd name="T1" fmla="*/ 207 h 207"/>
                <a:gd name="T2" fmla="*/ 121 w 207"/>
                <a:gd name="T3" fmla="*/ 0 h 207"/>
                <a:gd name="T4" fmla="*/ 173 w 207"/>
                <a:gd name="T5" fmla="*/ 35 h 207"/>
                <a:gd name="T6" fmla="*/ 207 w 207"/>
                <a:gd name="T7" fmla="*/ 87 h 207"/>
                <a:gd name="T8" fmla="*/ 0 w 207"/>
                <a:gd name="T9" fmla="*/ 20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"/>
                <a:gd name="T16" fmla="*/ 0 h 207"/>
                <a:gd name="T17" fmla="*/ 207 w 207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" h="207">
                  <a:moveTo>
                    <a:pt x="0" y="207"/>
                  </a:moveTo>
                  <a:lnTo>
                    <a:pt x="121" y="0"/>
                  </a:lnTo>
                  <a:lnTo>
                    <a:pt x="173" y="35"/>
                  </a:lnTo>
                  <a:lnTo>
                    <a:pt x="207" y="8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3" name="Freeform 20"/>
            <p:cNvSpPr>
              <a:spLocks/>
            </p:cNvSpPr>
            <p:nvPr/>
          </p:nvSpPr>
          <p:spPr bwMode="auto">
            <a:xfrm>
              <a:off x="3536" y="809"/>
              <a:ext cx="224" cy="224"/>
            </a:xfrm>
            <a:custGeom>
              <a:avLst/>
              <a:gdLst>
                <a:gd name="T0" fmla="*/ 224 w 224"/>
                <a:gd name="T1" fmla="*/ 0 h 224"/>
                <a:gd name="T2" fmla="*/ 86 w 224"/>
                <a:gd name="T3" fmla="*/ 224 h 224"/>
                <a:gd name="T4" fmla="*/ 52 w 224"/>
                <a:gd name="T5" fmla="*/ 172 h 224"/>
                <a:gd name="T6" fmla="*/ 0 w 224"/>
                <a:gd name="T7" fmla="*/ 138 h 224"/>
                <a:gd name="T8" fmla="*/ 224 w 224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4"/>
                <a:gd name="T16" fmla="*/ 0 h 224"/>
                <a:gd name="T17" fmla="*/ 224 w 224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4" h="224">
                  <a:moveTo>
                    <a:pt x="224" y="0"/>
                  </a:moveTo>
                  <a:lnTo>
                    <a:pt x="86" y="224"/>
                  </a:lnTo>
                  <a:lnTo>
                    <a:pt x="52" y="172"/>
                  </a:lnTo>
                  <a:lnTo>
                    <a:pt x="0" y="13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4" name="Line 21"/>
            <p:cNvSpPr>
              <a:spLocks noChangeShapeType="1"/>
            </p:cNvSpPr>
            <p:nvPr/>
          </p:nvSpPr>
          <p:spPr bwMode="auto">
            <a:xfrm flipV="1">
              <a:off x="2090" y="981"/>
              <a:ext cx="1498" cy="1498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207" name="Group 22"/>
          <p:cNvGrpSpPr>
            <a:grpSpLocks/>
          </p:cNvGrpSpPr>
          <p:nvPr/>
        </p:nvGrpSpPr>
        <p:grpSpPr bwMode="auto">
          <a:xfrm>
            <a:off x="3125788" y="1366838"/>
            <a:ext cx="2789237" cy="2759075"/>
            <a:chOff x="1969" y="861"/>
            <a:chExt cx="1757" cy="1738"/>
          </a:xfrm>
        </p:grpSpPr>
        <p:sp>
          <p:nvSpPr>
            <p:cNvPr id="51219" name="Freeform 23"/>
            <p:cNvSpPr>
              <a:spLocks/>
            </p:cNvSpPr>
            <p:nvPr/>
          </p:nvSpPr>
          <p:spPr bwMode="auto">
            <a:xfrm>
              <a:off x="1969" y="861"/>
              <a:ext cx="224" cy="223"/>
            </a:xfrm>
            <a:custGeom>
              <a:avLst/>
              <a:gdLst>
                <a:gd name="T0" fmla="*/ 0 w 224"/>
                <a:gd name="T1" fmla="*/ 0 h 223"/>
                <a:gd name="T2" fmla="*/ 224 w 224"/>
                <a:gd name="T3" fmla="*/ 137 h 223"/>
                <a:gd name="T4" fmla="*/ 172 w 224"/>
                <a:gd name="T5" fmla="*/ 172 h 223"/>
                <a:gd name="T6" fmla="*/ 138 w 224"/>
                <a:gd name="T7" fmla="*/ 223 h 223"/>
                <a:gd name="T8" fmla="*/ 0 w 224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4"/>
                <a:gd name="T16" fmla="*/ 0 h 223"/>
                <a:gd name="T17" fmla="*/ 224 w 224"/>
                <a:gd name="T18" fmla="*/ 223 h 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4" h="223">
                  <a:moveTo>
                    <a:pt x="0" y="0"/>
                  </a:moveTo>
                  <a:lnTo>
                    <a:pt x="224" y="137"/>
                  </a:lnTo>
                  <a:lnTo>
                    <a:pt x="172" y="172"/>
                  </a:lnTo>
                  <a:lnTo>
                    <a:pt x="138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0" name="Freeform 24"/>
            <p:cNvSpPr>
              <a:spLocks/>
            </p:cNvSpPr>
            <p:nvPr/>
          </p:nvSpPr>
          <p:spPr bwMode="auto">
            <a:xfrm>
              <a:off x="3519" y="2393"/>
              <a:ext cx="207" cy="206"/>
            </a:xfrm>
            <a:custGeom>
              <a:avLst/>
              <a:gdLst>
                <a:gd name="T0" fmla="*/ 207 w 207"/>
                <a:gd name="T1" fmla="*/ 206 h 206"/>
                <a:gd name="T2" fmla="*/ 0 w 207"/>
                <a:gd name="T3" fmla="*/ 86 h 206"/>
                <a:gd name="T4" fmla="*/ 34 w 207"/>
                <a:gd name="T5" fmla="*/ 51 h 206"/>
                <a:gd name="T6" fmla="*/ 86 w 207"/>
                <a:gd name="T7" fmla="*/ 0 h 206"/>
                <a:gd name="T8" fmla="*/ 207 w 207"/>
                <a:gd name="T9" fmla="*/ 206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"/>
                <a:gd name="T16" fmla="*/ 0 h 206"/>
                <a:gd name="T17" fmla="*/ 207 w 207"/>
                <a:gd name="T18" fmla="*/ 206 h 2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" h="206">
                  <a:moveTo>
                    <a:pt x="207" y="206"/>
                  </a:moveTo>
                  <a:lnTo>
                    <a:pt x="0" y="86"/>
                  </a:lnTo>
                  <a:lnTo>
                    <a:pt x="34" y="51"/>
                  </a:lnTo>
                  <a:lnTo>
                    <a:pt x="86" y="0"/>
                  </a:lnTo>
                  <a:lnTo>
                    <a:pt x="207" y="2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21" name="Line 25"/>
            <p:cNvSpPr>
              <a:spLocks noChangeShapeType="1"/>
            </p:cNvSpPr>
            <p:nvPr/>
          </p:nvSpPr>
          <p:spPr bwMode="auto">
            <a:xfrm>
              <a:off x="2141" y="1033"/>
              <a:ext cx="1412" cy="1411"/>
            </a:xfrm>
            <a:prstGeom prst="line">
              <a:avLst/>
            </a:prstGeom>
            <a:noFill/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208" name="Text Box 26"/>
          <p:cNvSpPr txBox="1">
            <a:spLocks noChangeArrowheads="1"/>
          </p:cNvSpPr>
          <p:nvPr/>
        </p:nvSpPr>
        <p:spPr bwMode="auto">
          <a:xfrm>
            <a:off x="2362200" y="625475"/>
            <a:ext cx="4331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latin typeface="+mn-lt"/>
              </a:rPr>
              <a:t>A</a:t>
            </a:r>
            <a:endParaRPr lang="en-GB" sz="28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51209" name="Rectangle 27"/>
          <p:cNvSpPr>
            <a:spLocks noChangeArrowheads="1"/>
          </p:cNvSpPr>
          <p:nvPr/>
        </p:nvSpPr>
        <p:spPr bwMode="auto">
          <a:xfrm>
            <a:off x="2514600" y="4224338"/>
            <a:ext cx="4333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+mn-lt"/>
              </a:rPr>
              <a:t>T</a:t>
            </a:r>
          </a:p>
        </p:txBody>
      </p:sp>
      <p:sp>
        <p:nvSpPr>
          <p:cNvPr id="51210" name="Rectangle 28"/>
          <p:cNvSpPr>
            <a:spLocks noChangeArrowheads="1"/>
          </p:cNvSpPr>
          <p:nvPr/>
        </p:nvSpPr>
        <p:spPr bwMode="auto">
          <a:xfrm>
            <a:off x="6019800" y="642938"/>
            <a:ext cx="48102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FF0000"/>
                </a:solidFill>
                <a:latin typeface="+mn-lt"/>
              </a:rPr>
              <a:t>C</a:t>
            </a:r>
          </a:p>
        </p:txBody>
      </p:sp>
      <p:sp>
        <p:nvSpPr>
          <p:cNvPr id="51211" name="Rectangle 29"/>
          <p:cNvSpPr>
            <a:spLocks noChangeArrowheads="1"/>
          </p:cNvSpPr>
          <p:nvPr/>
        </p:nvSpPr>
        <p:spPr bwMode="auto">
          <a:xfrm>
            <a:off x="6019800" y="4300538"/>
            <a:ext cx="4459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rgbClr val="00B0F0"/>
                </a:solidFill>
                <a:latin typeface="+mn-lt"/>
              </a:rPr>
              <a:t>G</a:t>
            </a:r>
          </a:p>
        </p:txBody>
      </p:sp>
      <p:sp>
        <p:nvSpPr>
          <p:cNvPr id="51212" name="Text Box 30"/>
          <p:cNvSpPr txBox="1">
            <a:spLocks noChangeArrowheads="1"/>
          </p:cNvSpPr>
          <p:nvPr/>
        </p:nvSpPr>
        <p:spPr bwMode="auto">
          <a:xfrm>
            <a:off x="2438400" y="2409825"/>
            <a:ext cx="350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b</a:t>
            </a:r>
          </a:p>
        </p:txBody>
      </p:sp>
      <p:sp>
        <p:nvSpPr>
          <p:cNvPr id="51213" name="Text Box 31"/>
          <p:cNvSpPr txBox="1">
            <a:spLocks noChangeArrowheads="1"/>
          </p:cNvSpPr>
          <p:nvPr/>
        </p:nvSpPr>
        <p:spPr bwMode="auto">
          <a:xfrm>
            <a:off x="6324600" y="2409825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b</a:t>
            </a:r>
          </a:p>
        </p:txBody>
      </p:sp>
      <p:sp>
        <p:nvSpPr>
          <p:cNvPr id="51214" name="Text Box 32"/>
          <p:cNvSpPr txBox="1">
            <a:spLocks noChangeArrowheads="1"/>
          </p:cNvSpPr>
          <p:nvPr/>
        </p:nvSpPr>
        <p:spPr bwMode="auto">
          <a:xfrm flipH="1">
            <a:off x="4343400" y="657225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b</a:t>
            </a:r>
          </a:p>
        </p:txBody>
      </p:sp>
      <p:sp>
        <p:nvSpPr>
          <p:cNvPr id="51215" name="Text Box 33"/>
          <p:cNvSpPr txBox="1">
            <a:spLocks noChangeArrowheads="1"/>
          </p:cNvSpPr>
          <p:nvPr/>
        </p:nvSpPr>
        <p:spPr bwMode="auto">
          <a:xfrm>
            <a:off x="4343400" y="4467225"/>
            <a:ext cx="350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b</a:t>
            </a:r>
          </a:p>
        </p:txBody>
      </p:sp>
      <p:sp>
        <p:nvSpPr>
          <p:cNvPr id="51216" name="Text Box 34"/>
          <p:cNvSpPr txBox="1">
            <a:spLocks noChangeArrowheads="1"/>
          </p:cNvSpPr>
          <p:nvPr/>
        </p:nvSpPr>
        <p:spPr bwMode="auto">
          <a:xfrm>
            <a:off x="4343400" y="1647825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51217" name="Text Box 35"/>
          <p:cNvSpPr txBox="1">
            <a:spLocks noChangeArrowheads="1"/>
          </p:cNvSpPr>
          <p:nvPr/>
        </p:nvSpPr>
        <p:spPr bwMode="auto">
          <a:xfrm>
            <a:off x="4343400" y="3400425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Symbol" pitchFamily="-109" charset="2"/>
              </a:rPr>
              <a:t>a</a:t>
            </a:r>
          </a:p>
        </p:txBody>
      </p:sp>
      <p:sp>
        <p:nvSpPr>
          <p:cNvPr id="51218" name="Text Box 36"/>
          <p:cNvSpPr txBox="1">
            <a:spLocks noChangeArrowheads="1"/>
          </p:cNvSpPr>
          <p:nvPr/>
        </p:nvSpPr>
        <p:spPr bwMode="auto">
          <a:xfrm>
            <a:off x="381000" y="5418138"/>
            <a:ext cx="8424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+mn-lt"/>
              </a:rPr>
              <a:t>Transitions (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>
                <a:latin typeface="+mn-lt"/>
              </a:rPr>
              <a:t>) and </a:t>
            </a:r>
            <a:r>
              <a:rPr lang="en-GB" sz="2400" dirty="0" err="1">
                <a:latin typeface="+mn-lt"/>
              </a:rPr>
              <a:t>transversions</a:t>
            </a:r>
            <a:r>
              <a:rPr lang="en-GB" sz="2400" dirty="0">
                <a:latin typeface="+mn-lt"/>
              </a:rPr>
              <a:t> (</a:t>
            </a:r>
            <a:r>
              <a:rPr lang="en-GB" sz="2400" dirty="0" err="1">
                <a:latin typeface="Symbol" charset="2"/>
                <a:cs typeface="Symbol" charset="2"/>
              </a:rPr>
              <a:t>b</a:t>
            </a:r>
            <a:r>
              <a:rPr lang="en-GB" sz="2400" dirty="0">
                <a:latin typeface="+mn-lt"/>
              </a:rPr>
              <a:t>) occur at a different rate</a:t>
            </a:r>
          </a:p>
        </p:txBody>
      </p:sp>
    </p:spTree>
    <p:extLst>
      <p:ext uri="{BB962C8B-B14F-4D97-AF65-F5344CB8AC3E}">
        <p14:creationId xmlns:p14="http://schemas.microsoft.com/office/powerpoint/2010/main" val="281840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477000" y="5715000"/>
            <a:ext cx="111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" charset="0"/>
              </a:rPr>
              <a:t>Darwin 1859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95400"/>
            <a:ext cx="59436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10"/>
          <p:cNvSpPr txBox="1">
            <a:spLocks noChangeArrowheads="1"/>
          </p:cNvSpPr>
          <p:nvPr/>
        </p:nvSpPr>
        <p:spPr bwMode="auto">
          <a:xfrm>
            <a:off x="152400" y="609600"/>
            <a:ext cx="564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" charset="0"/>
              </a:rPr>
              <a:t>Detail from only figure in origin of species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286000" y="0"/>
            <a:ext cx="541013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atin typeface="+mn-lt"/>
              </a:rPr>
              <a:t>Models of DNA Substitution</a:t>
            </a:r>
            <a:endParaRPr lang="en-GB" sz="2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41650" y="609600"/>
            <a:ext cx="3889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 dirty="0">
                <a:latin typeface="+mn-lt"/>
              </a:rPr>
              <a:t>1. Base frequencies are equal and </a:t>
            </a:r>
          </a:p>
          <a:p>
            <a:pPr algn="ctr">
              <a:defRPr/>
            </a:pPr>
            <a:r>
              <a:rPr lang="en-GB" sz="2000" dirty="0">
                <a:latin typeface="+mn-lt"/>
              </a:rPr>
              <a:t>all substitutions are equally likely</a:t>
            </a:r>
          </a:p>
          <a:p>
            <a:pPr algn="ctr">
              <a:defRPr/>
            </a:pPr>
            <a:r>
              <a:rPr lang="en-GB" sz="2000" dirty="0">
                <a:latin typeface="+mn-lt"/>
              </a:rPr>
              <a:t>(Jukes-Cantor)</a:t>
            </a:r>
            <a:endParaRPr lang="en-GB" sz="2400" dirty="0"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047875" y="2057400"/>
            <a:ext cx="5573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>
                <a:latin typeface="+mn-lt"/>
              </a:rPr>
              <a:t>2. Base frequencies are equal but transitions and </a:t>
            </a:r>
          </a:p>
          <a:p>
            <a:pPr algn="ctr">
              <a:defRPr/>
            </a:pPr>
            <a:r>
              <a:rPr lang="en-GB" sz="2000">
                <a:latin typeface="+mn-lt"/>
              </a:rPr>
              <a:t>transversions occur at different rates</a:t>
            </a:r>
          </a:p>
          <a:p>
            <a:pPr algn="ctr">
              <a:defRPr/>
            </a:pPr>
            <a:r>
              <a:rPr lang="en-GB" sz="2000">
                <a:latin typeface="+mn-lt"/>
              </a:rPr>
              <a:t>(Kimura 2-parameter) 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144713" y="3505200"/>
            <a:ext cx="55038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 dirty="0">
                <a:latin typeface="+mn-lt"/>
              </a:rPr>
              <a:t>3. Unequal base frequencies and transitions and</a:t>
            </a:r>
          </a:p>
          <a:p>
            <a:pPr algn="ctr">
              <a:defRPr/>
            </a:pPr>
            <a:r>
              <a:rPr lang="en-GB" sz="2000" dirty="0" err="1">
                <a:latin typeface="+mn-lt"/>
              </a:rPr>
              <a:t>transversions</a:t>
            </a:r>
            <a:r>
              <a:rPr lang="en-GB" sz="2000" dirty="0">
                <a:latin typeface="+mn-lt"/>
              </a:rPr>
              <a:t> occur at different rates</a:t>
            </a:r>
          </a:p>
          <a:p>
            <a:pPr algn="ctr">
              <a:defRPr/>
            </a:pPr>
            <a:r>
              <a:rPr lang="en-GB" sz="2000" dirty="0">
                <a:latin typeface="+mn-lt"/>
              </a:rPr>
              <a:t>(Hasegawa-</a:t>
            </a:r>
            <a:r>
              <a:rPr lang="en-GB" sz="2000" dirty="0" err="1">
                <a:latin typeface="+mn-lt"/>
              </a:rPr>
              <a:t>Kishino</a:t>
            </a:r>
            <a:r>
              <a:rPr lang="en-GB" sz="2000" dirty="0">
                <a:latin typeface="+mn-lt"/>
              </a:rPr>
              <a:t>-Yano)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638425" y="5029200"/>
            <a:ext cx="462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 dirty="0">
                <a:latin typeface="+mn-lt"/>
              </a:rPr>
              <a:t>4. Unequal base frequencies and all </a:t>
            </a:r>
          </a:p>
          <a:p>
            <a:pPr algn="ctr">
              <a:defRPr/>
            </a:pPr>
            <a:r>
              <a:rPr lang="en-GB" sz="2000" dirty="0">
                <a:latin typeface="+mn-lt"/>
              </a:rPr>
              <a:t>substitution types occur at different rates</a:t>
            </a:r>
          </a:p>
          <a:p>
            <a:pPr algn="ctr">
              <a:defRPr/>
            </a:pPr>
            <a:r>
              <a:rPr lang="en-GB" sz="2000" dirty="0">
                <a:latin typeface="+mn-lt"/>
              </a:rPr>
              <a:t>(General Reversible Model)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57200" y="762000"/>
            <a:ext cx="195198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 i="1" dirty="0">
                <a:solidFill>
                  <a:srgbClr val="FF0000"/>
                </a:solidFill>
                <a:latin typeface="+mn-lt"/>
              </a:rPr>
              <a:t>Simplest</a:t>
            </a:r>
          </a:p>
          <a:p>
            <a:pPr algn="ctr">
              <a:defRPr/>
            </a:pPr>
            <a:r>
              <a:rPr lang="en-GB" sz="2000" i="1" dirty="0">
                <a:solidFill>
                  <a:srgbClr val="FF0000"/>
                </a:solidFill>
                <a:latin typeface="+mn-lt"/>
              </a:rPr>
              <a:t>(few parameters)</a:t>
            </a:r>
            <a:endParaRPr lang="en-GB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81000" y="5105400"/>
            <a:ext cx="218003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2000" i="1" dirty="0">
                <a:solidFill>
                  <a:srgbClr val="FF0000"/>
                </a:solidFill>
                <a:latin typeface="+mn-lt"/>
              </a:rPr>
              <a:t>Most complex</a:t>
            </a:r>
          </a:p>
          <a:p>
            <a:pPr algn="ctr">
              <a:defRPr/>
            </a:pPr>
            <a:r>
              <a:rPr lang="en-GB" sz="2000" i="1" dirty="0">
                <a:solidFill>
                  <a:srgbClr val="FF0000"/>
                </a:solidFill>
                <a:latin typeface="+mn-lt"/>
              </a:rPr>
              <a:t>(many parameters)</a:t>
            </a:r>
            <a:endParaRPr lang="en-GB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4953000" y="1600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4953000" y="3048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4953000" y="4572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>
            <a:off x="1371600" y="1752600"/>
            <a:ext cx="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9767" y="6172200"/>
            <a:ext cx="60346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All these models can be tested using the program </a:t>
            </a:r>
            <a:r>
              <a:rPr lang="en-US" i="1" dirty="0" err="1">
                <a:latin typeface="Arial"/>
                <a:cs typeface="Arial"/>
              </a:rPr>
              <a:t>jMODELTEST</a:t>
            </a:r>
            <a:r>
              <a:rPr lang="en-US" i="1" dirty="0">
                <a:latin typeface="Arial"/>
                <a:cs typeface="Arial"/>
              </a:rPr>
              <a:t> </a:t>
            </a:r>
          </a:p>
          <a:p>
            <a:r>
              <a:rPr lang="en-US" i="1" dirty="0">
                <a:latin typeface="Arial"/>
                <a:cs typeface="Arial"/>
              </a:rPr>
              <a:t>(</a:t>
            </a:r>
            <a:r>
              <a:rPr lang="en-US" i="1" dirty="0" err="1">
                <a:latin typeface="Arial"/>
                <a:cs typeface="Arial"/>
              </a:rPr>
              <a:t>darwin.uvigo.es/software/jmodeltest.html</a:t>
            </a:r>
            <a:r>
              <a:rPr lang="en-US" i="1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114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ext Box 2"/>
          <p:cNvSpPr txBox="1">
            <a:spLocks noChangeArrowheads="1"/>
          </p:cNvSpPr>
          <p:nvPr/>
        </p:nvSpPr>
        <p:spPr bwMode="auto">
          <a:xfrm>
            <a:off x="1752600" y="76200"/>
            <a:ext cx="5562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atin typeface="+mn-lt"/>
              </a:rPr>
              <a:t>Models of DNA Substitution</a:t>
            </a:r>
            <a:endParaRPr lang="en-GB" sz="32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9075" name="Text Box 3"/>
          <p:cNvSpPr txBox="1">
            <a:spLocks noChangeArrowheads="1"/>
          </p:cNvSpPr>
          <p:nvPr/>
        </p:nvSpPr>
        <p:spPr bwMode="auto">
          <a:xfrm>
            <a:off x="990600" y="1371600"/>
            <a:ext cx="71628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95300" indent="-495300">
              <a:buFont typeface="Arial" pitchFamily="-112" charset="0"/>
              <a:buAutoNum type="romanLcPeriod"/>
              <a:defRPr/>
            </a:pPr>
            <a:r>
              <a:rPr lang="en-GB" sz="2400" dirty="0">
                <a:latin typeface="+mn-lt"/>
              </a:rPr>
              <a:t>The probability of substitution between bases</a:t>
            </a:r>
          </a:p>
          <a:p>
            <a:pPr marL="495300" indent="-495300">
              <a:buFont typeface="Arial" pitchFamily="-112" charset="0"/>
              <a:buNone/>
              <a:defRPr/>
            </a:pPr>
            <a:r>
              <a:rPr lang="en-GB" sz="2400" dirty="0">
                <a:latin typeface="+mn-lt"/>
              </a:rPr>
              <a:t>(e.g. A to C, C to T…)</a:t>
            </a:r>
          </a:p>
          <a:p>
            <a:pPr marL="495300" indent="-495300">
              <a:defRPr/>
            </a:pPr>
            <a:endParaRPr lang="en-GB" sz="2400" dirty="0">
              <a:latin typeface="+mn-lt"/>
            </a:endParaRPr>
          </a:p>
          <a:p>
            <a:pPr marL="495300" indent="-495300">
              <a:defRPr/>
            </a:pPr>
            <a:r>
              <a:rPr lang="en-GB" sz="2400" dirty="0">
                <a:solidFill>
                  <a:srgbClr val="FF0000"/>
                </a:solidFill>
                <a:latin typeface="+mn-lt"/>
              </a:rPr>
              <a:t>ii. The probability of substitution along a sequence </a:t>
            </a:r>
          </a:p>
          <a:p>
            <a:pPr marL="495300" indent="-495300">
              <a:defRPr/>
            </a:pPr>
            <a:r>
              <a:rPr lang="en-GB" sz="2400" dirty="0">
                <a:solidFill>
                  <a:srgbClr val="FF0000"/>
                </a:solidFill>
                <a:latin typeface="+mn-lt"/>
              </a:rPr>
              <a:t>(different sites/regions evolve at different rates)</a:t>
            </a:r>
          </a:p>
        </p:txBody>
      </p:sp>
    </p:spTree>
    <p:extLst>
      <p:ext uri="{BB962C8B-B14F-4D97-AF65-F5344CB8AC3E}">
        <p14:creationId xmlns:p14="http://schemas.microsoft.com/office/powerpoint/2010/main" val="1103147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381000" y="76200"/>
            <a:ext cx="815340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</a:bodyPr>
          <a:lstStyle/>
          <a:p>
            <a:pPr algn="ctr" defTabSz="1546225" eaLnBrk="1" hangingPunct="1">
              <a:defRPr/>
            </a:pPr>
            <a:r>
              <a:rPr lang="en-GB" sz="3200" b="1" dirty="0">
                <a:latin typeface="+mn-lt"/>
              </a:rPr>
              <a:t>A Gamma Distribution Can be Used to Model Among-Site Rate Heterogeneity</a:t>
            </a:r>
            <a:r>
              <a:rPr lang="en-GB" sz="2400" b="1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59395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447800"/>
            <a:ext cx="7467600" cy="518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05000" y="2276475"/>
            <a:ext cx="5859463" cy="2447925"/>
            <a:chOff x="1296" y="1434"/>
            <a:chExt cx="3691" cy="1542"/>
          </a:xfrm>
        </p:grpSpPr>
        <p:sp>
          <p:nvSpPr>
            <p:cNvPr id="59397" name="Line 5"/>
            <p:cNvSpPr>
              <a:spLocks noChangeShapeType="1"/>
            </p:cNvSpPr>
            <p:nvPr/>
          </p:nvSpPr>
          <p:spPr bwMode="auto">
            <a:xfrm flipH="1">
              <a:off x="3312" y="2448"/>
              <a:ext cx="576" cy="0"/>
            </a:xfrm>
            <a:prstGeom prst="line">
              <a:avLst/>
            </a:prstGeom>
            <a:noFill/>
            <a:ln w="28575">
              <a:solidFill>
                <a:srgbClr val="ED181E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398" name="Text Box 6"/>
            <p:cNvSpPr txBox="1">
              <a:spLocks noChangeArrowheads="1"/>
            </p:cNvSpPr>
            <p:nvPr/>
          </p:nvSpPr>
          <p:spPr bwMode="auto">
            <a:xfrm>
              <a:off x="3690" y="2192"/>
              <a:ext cx="129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rgbClr val="ED181E"/>
                  </a:solidFill>
                  <a:latin typeface="+mn-lt"/>
                </a:rPr>
                <a:t>Little among-site</a:t>
              </a:r>
            </a:p>
            <a:p>
              <a:pPr algn="ctr"/>
              <a:r>
                <a:rPr lang="en-US" sz="2000">
                  <a:solidFill>
                    <a:srgbClr val="ED181E"/>
                  </a:solidFill>
                  <a:latin typeface="+mn-lt"/>
                </a:rPr>
                <a:t>rate variation</a:t>
              </a:r>
              <a:endParaRPr lang="en-US" sz="2400">
                <a:latin typeface="+mn-lt"/>
              </a:endParaRPr>
            </a:p>
          </p:txBody>
        </p:sp>
        <p:sp>
          <p:nvSpPr>
            <p:cNvPr id="59399" name="Line 7"/>
            <p:cNvSpPr>
              <a:spLocks noChangeShapeType="1"/>
            </p:cNvSpPr>
            <p:nvPr/>
          </p:nvSpPr>
          <p:spPr bwMode="auto">
            <a:xfrm flipV="1">
              <a:off x="1296" y="1728"/>
              <a:ext cx="528" cy="1248"/>
            </a:xfrm>
            <a:prstGeom prst="line">
              <a:avLst/>
            </a:prstGeom>
            <a:noFill/>
            <a:ln w="28575">
              <a:solidFill>
                <a:srgbClr val="ED181E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400" name="Text Box 8"/>
            <p:cNvSpPr txBox="1">
              <a:spLocks noChangeArrowheads="1"/>
            </p:cNvSpPr>
            <p:nvPr/>
          </p:nvSpPr>
          <p:spPr bwMode="auto">
            <a:xfrm>
              <a:off x="1510" y="1434"/>
              <a:ext cx="160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rgbClr val="ED181E"/>
                  </a:solidFill>
                  <a:latin typeface="+mn-lt"/>
                </a:rPr>
                <a:t>Frequent among-site</a:t>
              </a:r>
            </a:p>
            <a:p>
              <a:pPr algn="ctr"/>
              <a:r>
                <a:rPr lang="en-US" sz="2000">
                  <a:solidFill>
                    <a:srgbClr val="ED181E"/>
                  </a:solidFill>
                  <a:latin typeface="+mn-lt"/>
                </a:rPr>
                <a:t>rate variation</a:t>
              </a:r>
              <a:endParaRPr lang="en-US" sz="24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5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1892300" y="1968500"/>
            <a:ext cx="9575800" cy="4965700"/>
            <a:chOff x="0" y="0"/>
            <a:chExt cx="6032" cy="3128"/>
          </a:xfrm>
        </p:grpSpPr>
        <p:sp>
          <p:nvSpPr>
            <p:cNvPr id="7" name="Rectangle 2"/>
            <p:cNvSpPr>
              <a:spLocks/>
            </p:cNvSpPr>
            <p:nvPr/>
          </p:nvSpPr>
          <p:spPr bwMode="auto">
            <a:xfrm>
              <a:off x="5752" y="2592"/>
              <a:ext cx="280" cy="536"/>
            </a:xfrm>
            <a:prstGeom prst="rect">
              <a:avLst/>
            </a:prstGeom>
            <a:solidFill>
              <a:srgbClr val="7882CA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3"/>
            <p:cNvSpPr>
              <a:spLocks/>
            </p:cNvSpPr>
            <p:nvPr/>
          </p:nvSpPr>
          <p:spPr bwMode="auto">
            <a:xfrm>
              <a:off x="0" y="2416"/>
              <a:ext cx="280" cy="536"/>
            </a:xfrm>
            <a:prstGeom prst="rect">
              <a:avLst/>
            </a:prstGeom>
            <a:solidFill>
              <a:srgbClr val="7882CA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5752" y="0"/>
              <a:ext cx="280" cy="536"/>
            </a:xfrm>
            <a:prstGeom prst="rect">
              <a:avLst/>
            </a:prstGeom>
            <a:solidFill>
              <a:srgbClr val="7882CA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8"/>
          <p:cNvSpPr>
            <a:spLocks/>
          </p:cNvSpPr>
          <p:nvPr/>
        </p:nvSpPr>
        <p:spPr bwMode="auto">
          <a:xfrm>
            <a:off x="228600" y="0"/>
            <a:ext cx="11950700" cy="50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Arial" pitchFamily="-110" charset="0"/>
                <a:ea typeface="Arial" pitchFamily="-110" charset="0"/>
                <a:cs typeface="Arial" pitchFamily="-110" charset="0"/>
                <a:sym typeface="Arial" pitchFamily="-110" charset="0"/>
              </a:rPr>
              <a:t>Non-Parametric Bootstrapping</a:t>
            </a:r>
            <a:endParaRPr lang="en-US" sz="2400" b="1" dirty="0">
              <a:solidFill>
                <a:schemeClr val="tx1"/>
              </a:solidFill>
              <a:latin typeface="Arial" pitchFamily="-110" charset="0"/>
              <a:ea typeface="Arial" pitchFamily="-110" charset="0"/>
              <a:cs typeface="Arial" pitchFamily="-110" charset="0"/>
              <a:sym typeface="Arial" pitchFamily="-110" charset="0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350044" y="4541044"/>
            <a:ext cx="2146300" cy="1309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50799" dir="1979980" algn="ctr" rotWithShape="0">
              <a:srgbClr val="7B8191">
                <a:alpha val="50000"/>
              </a:srgbClr>
            </a:outerShdw>
          </a:effectLst>
        </p:spPr>
      </p:pic>
      <p:sp>
        <p:nvSpPr>
          <p:cNvPr id="15" name="Rectangle 10"/>
          <p:cNvSpPr>
            <a:spLocks/>
          </p:cNvSpPr>
          <p:nvPr/>
        </p:nvSpPr>
        <p:spPr bwMode="auto">
          <a:xfrm>
            <a:off x="6985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9906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6334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1</a:t>
            </a:r>
          </a:p>
        </p:txBody>
      </p:sp>
      <p:sp>
        <p:nvSpPr>
          <p:cNvPr id="18" name="Rectangle 13"/>
          <p:cNvSpPr>
            <a:spLocks/>
          </p:cNvSpPr>
          <p:nvPr/>
        </p:nvSpPr>
        <p:spPr bwMode="auto">
          <a:xfrm>
            <a:off x="8747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2</a:t>
            </a:r>
          </a:p>
        </p:txBody>
      </p:sp>
      <p:sp>
        <p:nvSpPr>
          <p:cNvPr id="19" name="Rectangle 14"/>
          <p:cNvSpPr>
            <a:spLocks/>
          </p:cNvSpPr>
          <p:nvPr/>
        </p:nvSpPr>
        <p:spPr bwMode="auto">
          <a:xfrm>
            <a:off x="11287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3</a:t>
            </a:r>
          </a:p>
        </p:txBody>
      </p:sp>
      <p:sp>
        <p:nvSpPr>
          <p:cNvPr id="20" name="Rectangle 15"/>
          <p:cNvSpPr>
            <a:spLocks/>
          </p:cNvSpPr>
          <p:nvPr/>
        </p:nvSpPr>
        <p:spPr bwMode="auto">
          <a:xfrm>
            <a:off x="13700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4</a:t>
            </a:r>
          </a:p>
        </p:txBody>
      </p:sp>
      <p:sp>
        <p:nvSpPr>
          <p:cNvPr id="21" name="Rectangle 16"/>
          <p:cNvSpPr>
            <a:spLocks/>
          </p:cNvSpPr>
          <p:nvPr/>
        </p:nvSpPr>
        <p:spPr bwMode="auto">
          <a:xfrm>
            <a:off x="16113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5</a:t>
            </a:r>
          </a:p>
        </p:txBody>
      </p:sp>
      <p:sp>
        <p:nvSpPr>
          <p:cNvPr id="22" name="Rectangle 17"/>
          <p:cNvSpPr>
            <a:spLocks/>
          </p:cNvSpPr>
          <p:nvPr/>
        </p:nvSpPr>
        <p:spPr bwMode="auto">
          <a:xfrm>
            <a:off x="1839912" y="3813175"/>
            <a:ext cx="263525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 anchor="b">
            <a:prstTxWarp prst="textNoShape">
              <a:avLst/>
            </a:prstTxWarp>
            <a:spAutoFit/>
          </a:bodyPr>
          <a:lstStyle/>
          <a:p>
            <a:pPr marL="39688" algn="just">
              <a:spcBef>
                <a:spcPts val="613"/>
              </a:spcBef>
            </a:pPr>
            <a:r>
              <a:rPr lang="en-US" sz="2400">
                <a:solidFill>
                  <a:srgbClr val="333333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6</a:t>
            </a:r>
          </a:p>
        </p:txBody>
      </p:sp>
      <p:sp>
        <p:nvSpPr>
          <p:cNvPr id="23" name="Rectangle 18"/>
          <p:cNvSpPr>
            <a:spLocks/>
          </p:cNvSpPr>
          <p:nvPr/>
        </p:nvSpPr>
        <p:spPr bwMode="auto">
          <a:xfrm>
            <a:off x="13081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24" name="Rectangle 19"/>
          <p:cNvSpPr>
            <a:spLocks/>
          </p:cNvSpPr>
          <p:nvPr/>
        </p:nvSpPr>
        <p:spPr bwMode="auto">
          <a:xfrm>
            <a:off x="16383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25" name="Rectangle 20"/>
          <p:cNvSpPr>
            <a:spLocks/>
          </p:cNvSpPr>
          <p:nvPr/>
        </p:nvSpPr>
        <p:spPr bwMode="auto">
          <a:xfrm>
            <a:off x="19431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26" name="Rectangle 21"/>
          <p:cNvSpPr>
            <a:spLocks/>
          </p:cNvSpPr>
          <p:nvPr/>
        </p:nvSpPr>
        <p:spPr bwMode="auto">
          <a:xfrm>
            <a:off x="22606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27" name="Rectangle 22"/>
          <p:cNvSpPr>
            <a:spLocks/>
          </p:cNvSpPr>
          <p:nvPr/>
        </p:nvSpPr>
        <p:spPr bwMode="auto">
          <a:xfrm>
            <a:off x="330200" y="609600"/>
            <a:ext cx="182562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2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4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5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6</a:t>
            </a:r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 rot="5400000">
            <a:off x="1008062" y="2908300"/>
            <a:ext cx="850900" cy="304800"/>
          </a:xfrm>
          <a:prstGeom prst="rightArrow">
            <a:avLst>
              <a:gd name="adj1" fmla="val 44991"/>
              <a:gd name="adj2" fmla="val 125974"/>
            </a:avLst>
          </a:prstGeom>
          <a:solidFill>
            <a:srgbClr val="5F5F5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7051403" y="797197"/>
            <a:ext cx="2140494" cy="1308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50799" dir="1979980" algn="ctr" rotWithShape="0">
              <a:srgbClr val="7B8191">
                <a:alpha val="50000"/>
              </a:srgbClr>
            </a:outerShdw>
          </a:effectLst>
        </p:spPr>
      </p:pic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6200000">
            <a:off x="7049815" y="4900340"/>
            <a:ext cx="2146845" cy="1309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50799" dir="1979980" algn="ctr" rotWithShape="0">
              <a:srgbClr val="7B8191">
                <a:alpha val="50000"/>
              </a:srgbClr>
            </a:outerShdw>
          </a:effectLst>
        </p:spPr>
      </p:pic>
      <p:sp>
        <p:nvSpPr>
          <p:cNvPr id="32" name="AutoShape 27"/>
          <p:cNvSpPr>
            <a:spLocks/>
          </p:cNvSpPr>
          <p:nvPr/>
        </p:nvSpPr>
        <p:spPr bwMode="auto">
          <a:xfrm>
            <a:off x="6318250" y="5409890"/>
            <a:ext cx="850900" cy="304877"/>
          </a:xfrm>
          <a:prstGeom prst="rightArrow">
            <a:avLst>
              <a:gd name="adj1" fmla="val 44991"/>
              <a:gd name="adj2" fmla="val 125974"/>
            </a:avLst>
          </a:prstGeom>
          <a:solidFill>
            <a:srgbClr val="5F5F5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8"/>
          <p:cNvSpPr>
            <a:spLocks/>
          </p:cNvSpPr>
          <p:nvPr/>
        </p:nvSpPr>
        <p:spPr bwMode="auto">
          <a:xfrm>
            <a:off x="6318250" y="1306748"/>
            <a:ext cx="850900" cy="304877"/>
          </a:xfrm>
          <a:prstGeom prst="rightArrow">
            <a:avLst>
              <a:gd name="adj1" fmla="val 44991"/>
              <a:gd name="adj2" fmla="val 125974"/>
            </a:avLst>
          </a:prstGeom>
          <a:solidFill>
            <a:srgbClr val="5F5F5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0"/>
          <p:cNvSpPr>
            <a:spLocks/>
          </p:cNvSpPr>
          <p:nvPr/>
        </p:nvSpPr>
        <p:spPr bwMode="auto">
          <a:xfrm>
            <a:off x="56642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36" name="Rectangle 31"/>
          <p:cNvSpPr>
            <a:spLocks/>
          </p:cNvSpPr>
          <p:nvPr/>
        </p:nvSpPr>
        <p:spPr bwMode="auto">
          <a:xfrm>
            <a:off x="44196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37" name="Rectangle 32"/>
          <p:cNvSpPr>
            <a:spLocks/>
          </p:cNvSpPr>
          <p:nvPr/>
        </p:nvSpPr>
        <p:spPr bwMode="auto">
          <a:xfrm>
            <a:off x="40386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2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4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5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6</a:t>
            </a:r>
          </a:p>
        </p:txBody>
      </p:sp>
      <p:sp>
        <p:nvSpPr>
          <p:cNvPr id="38" name="Rectangle 33"/>
          <p:cNvSpPr>
            <a:spLocks/>
          </p:cNvSpPr>
          <p:nvPr/>
        </p:nvSpPr>
        <p:spPr bwMode="auto">
          <a:xfrm>
            <a:off x="55546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39" name="Rectangle 34"/>
          <p:cNvSpPr>
            <a:spLocks/>
          </p:cNvSpPr>
          <p:nvPr/>
        </p:nvSpPr>
        <p:spPr bwMode="auto">
          <a:xfrm>
            <a:off x="49196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40" name="Rectangle 35"/>
          <p:cNvSpPr>
            <a:spLocks/>
          </p:cNvSpPr>
          <p:nvPr/>
        </p:nvSpPr>
        <p:spPr bwMode="auto">
          <a:xfrm>
            <a:off x="58721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41" name="Rectangle 36"/>
          <p:cNvSpPr>
            <a:spLocks/>
          </p:cNvSpPr>
          <p:nvPr/>
        </p:nvSpPr>
        <p:spPr bwMode="auto">
          <a:xfrm>
            <a:off x="39417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2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3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4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5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6</a:t>
            </a:r>
          </a:p>
        </p:txBody>
      </p:sp>
      <p:sp>
        <p:nvSpPr>
          <p:cNvPr id="42" name="Rectangle 37"/>
          <p:cNvSpPr>
            <a:spLocks/>
          </p:cNvSpPr>
          <p:nvPr/>
        </p:nvSpPr>
        <p:spPr bwMode="auto">
          <a:xfrm>
            <a:off x="47117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43" name="Rectangle 38"/>
          <p:cNvSpPr>
            <a:spLocks/>
          </p:cNvSpPr>
          <p:nvPr/>
        </p:nvSpPr>
        <p:spPr bwMode="auto">
          <a:xfrm>
            <a:off x="50292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44" name="Rectangle 39"/>
          <p:cNvSpPr>
            <a:spLocks/>
          </p:cNvSpPr>
          <p:nvPr/>
        </p:nvSpPr>
        <p:spPr bwMode="auto">
          <a:xfrm>
            <a:off x="53594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45" name="Rectangle 40"/>
          <p:cNvSpPr>
            <a:spLocks/>
          </p:cNvSpPr>
          <p:nvPr/>
        </p:nvSpPr>
        <p:spPr bwMode="auto">
          <a:xfrm>
            <a:off x="5981700" y="6223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</p:txBody>
      </p:sp>
      <p:sp>
        <p:nvSpPr>
          <p:cNvPr id="46" name="Rectangle 41"/>
          <p:cNvSpPr>
            <a:spLocks/>
          </p:cNvSpPr>
          <p:nvPr/>
        </p:nvSpPr>
        <p:spPr bwMode="auto">
          <a:xfrm>
            <a:off x="43100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47" name="Rectangle 42"/>
          <p:cNvSpPr>
            <a:spLocks/>
          </p:cNvSpPr>
          <p:nvPr/>
        </p:nvSpPr>
        <p:spPr bwMode="auto">
          <a:xfrm>
            <a:off x="46021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A</a:t>
            </a:r>
          </a:p>
        </p:txBody>
      </p:sp>
      <p:sp>
        <p:nvSpPr>
          <p:cNvPr id="48" name="Rectangle 43"/>
          <p:cNvSpPr>
            <a:spLocks/>
          </p:cNvSpPr>
          <p:nvPr/>
        </p:nvSpPr>
        <p:spPr bwMode="auto">
          <a:xfrm>
            <a:off x="5249863" y="4724400"/>
            <a:ext cx="182563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  <a:b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</a:b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chemeClr val="tx1"/>
                </a:solidFill>
                <a:latin typeface="Courier" pitchFamily="-110" charset="0"/>
                <a:ea typeface="Courier" pitchFamily="-110" charset="0"/>
                <a:cs typeface="Courier" pitchFamily="-110" charset="0"/>
                <a:sym typeface="Courier" pitchFamily="-110" charset="0"/>
              </a:rPr>
              <a:t>G</a:t>
            </a:r>
          </a:p>
        </p:txBody>
      </p:sp>
      <p:sp>
        <p:nvSpPr>
          <p:cNvPr id="49" name="Rectangle 44"/>
          <p:cNvSpPr>
            <a:spLocks/>
          </p:cNvSpPr>
          <p:nvPr/>
        </p:nvSpPr>
        <p:spPr bwMode="auto">
          <a:xfrm>
            <a:off x="3602038" y="1201738"/>
            <a:ext cx="225425" cy="487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4B4B4B"/>
                </a:solidFill>
                <a:latin typeface="Arial" pitchFamily="-110" charset="0"/>
                <a:ea typeface="Arial" pitchFamily="-110" charset="0"/>
                <a:cs typeface="Arial" pitchFamily="-110" charset="0"/>
                <a:sym typeface="Arial" pitchFamily="-110" charset="0"/>
              </a:rPr>
              <a:t>1</a:t>
            </a:r>
          </a:p>
        </p:txBody>
      </p:sp>
      <p:sp>
        <p:nvSpPr>
          <p:cNvPr id="50" name="Rectangle 45"/>
          <p:cNvSpPr>
            <a:spLocks/>
          </p:cNvSpPr>
          <p:nvPr/>
        </p:nvSpPr>
        <p:spPr bwMode="auto">
          <a:xfrm>
            <a:off x="2590800" y="5303838"/>
            <a:ext cx="904875" cy="487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4B4B4B"/>
                </a:solidFill>
                <a:latin typeface="Arial" pitchFamily="-110" charset="0"/>
                <a:ea typeface="Arial" pitchFamily="-110" charset="0"/>
                <a:cs typeface="Arial" pitchFamily="-110" charset="0"/>
                <a:sym typeface="Arial" pitchFamily="-110" charset="0"/>
              </a:rPr>
              <a:t>1000</a:t>
            </a:r>
          </a:p>
        </p:txBody>
      </p:sp>
      <p:sp>
        <p:nvSpPr>
          <p:cNvPr id="51" name="AutoShape 46"/>
          <p:cNvSpPr>
            <a:spLocks/>
          </p:cNvSpPr>
          <p:nvPr/>
        </p:nvSpPr>
        <p:spPr bwMode="auto">
          <a:xfrm rot="5400000">
            <a:off x="4511675" y="4038600"/>
            <a:ext cx="584200" cy="215900"/>
          </a:xfrm>
          <a:prstGeom prst="rightArrow">
            <a:avLst>
              <a:gd name="adj1" fmla="val 47574"/>
              <a:gd name="adj2" fmla="val 109300"/>
            </a:avLst>
          </a:prstGeom>
          <a:solidFill>
            <a:srgbClr val="5E67A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47"/>
          <p:cNvSpPr>
            <a:spLocks/>
          </p:cNvSpPr>
          <p:nvPr/>
        </p:nvSpPr>
        <p:spPr bwMode="auto">
          <a:xfrm rot="5400000">
            <a:off x="4511675" y="2755900"/>
            <a:ext cx="584200" cy="215900"/>
          </a:xfrm>
          <a:prstGeom prst="rightArrow">
            <a:avLst>
              <a:gd name="adj1" fmla="val 47574"/>
              <a:gd name="adj2" fmla="val 109300"/>
            </a:avLst>
          </a:prstGeom>
          <a:solidFill>
            <a:srgbClr val="5E67A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48"/>
          <p:cNvSpPr>
            <a:spLocks/>
          </p:cNvSpPr>
          <p:nvPr/>
        </p:nvSpPr>
        <p:spPr bwMode="auto">
          <a:xfrm>
            <a:off x="4468812" y="2967038"/>
            <a:ext cx="677863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6400">
                <a:solidFill>
                  <a:schemeClr val="tx1"/>
                </a:solidFill>
                <a:latin typeface="Arial" pitchFamily="-110" charset="0"/>
                <a:ea typeface="Arial" pitchFamily="-110" charset="0"/>
                <a:cs typeface="Arial" pitchFamily="-110" charset="0"/>
                <a:sym typeface="Arial" pitchFamily="-110" charset="0"/>
              </a:rPr>
              <a:t>...</a:t>
            </a:r>
          </a:p>
        </p:txBody>
      </p:sp>
      <p:sp>
        <p:nvSpPr>
          <p:cNvPr id="54" name="AutoShape 49"/>
          <p:cNvSpPr>
            <a:spLocks/>
          </p:cNvSpPr>
          <p:nvPr/>
        </p:nvSpPr>
        <p:spPr bwMode="auto">
          <a:xfrm>
            <a:off x="2590800" y="1257300"/>
            <a:ext cx="850900" cy="304800"/>
          </a:xfrm>
          <a:prstGeom prst="rightArrow">
            <a:avLst>
              <a:gd name="adj1" fmla="val 44991"/>
              <a:gd name="adj2" fmla="val 125974"/>
            </a:avLst>
          </a:prstGeom>
          <a:solidFill>
            <a:srgbClr val="5F5F5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81600" y="30480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rial"/>
                <a:cs typeface="Arial"/>
              </a:rPr>
              <a:t>Resample with replacement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1238344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3702" y="195302"/>
            <a:ext cx="5887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LARGE-SCALE PHYLOGENETIC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49301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3700" y="1592352"/>
            <a:ext cx="75511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Genome Concatenation or Whole Genome alignments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SNP calling with reference to a matrix</a:t>
            </a:r>
          </a:p>
        </p:txBody>
      </p:sp>
    </p:spTree>
    <p:extLst>
      <p:ext uri="{BB962C8B-B14F-4D97-AF65-F5344CB8AC3E}">
        <p14:creationId xmlns:p14="http://schemas.microsoft.com/office/powerpoint/2010/main" val="369621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3700" y="7493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/>
              <a:t>   </a:t>
            </a:r>
          </a:p>
        </p:txBody>
      </p:sp>
      <p:pic>
        <p:nvPicPr>
          <p:cNvPr id="12" name="Picture 11" descr="part5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03" y="2425568"/>
            <a:ext cx="2339632" cy="619491"/>
          </a:xfrm>
          <a:prstGeom prst="rect">
            <a:avLst/>
          </a:prstGeom>
        </p:spPr>
      </p:pic>
      <p:pic>
        <p:nvPicPr>
          <p:cNvPr id="13" name="Picture 12" descr="part6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3" y="4375362"/>
            <a:ext cx="2329397" cy="589796"/>
          </a:xfrm>
          <a:prstGeom prst="rect">
            <a:avLst/>
          </a:prstGeom>
        </p:spPr>
      </p:pic>
      <p:pic>
        <p:nvPicPr>
          <p:cNvPr id="14" name="Picture 13" descr="part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3" y="1492462"/>
            <a:ext cx="2339632" cy="595433"/>
          </a:xfrm>
          <a:prstGeom prst="rect">
            <a:avLst/>
          </a:prstGeom>
        </p:spPr>
      </p:pic>
      <p:pic>
        <p:nvPicPr>
          <p:cNvPr id="15" name="Picture 14" descr="part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03" y="3308562"/>
            <a:ext cx="2339632" cy="61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9035" y="1718563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8800" y="2675727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8800" y="3557133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8800" y="459582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700" y="195302"/>
            <a:ext cx="7532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LARGE-SCALE STANDARD PHYLOGENETIC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49300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9403" y="980132"/>
            <a:ext cx="571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400" dirty="0"/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3413257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rt5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32" y="3853738"/>
            <a:ext cx="2339632" cy="619491"/>
          </a:xfrm>
          <a:prstGeom prst="rect">
            <a:avLst/>
          </a:prstGeom>
        </p:spPr>
      </p:pic>
      <p:pic>
        <p:nvPicPr>
          <p:cNvPr id="13" name="Picture 12" descr="part6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96" y="3859375"/>
            <a:ext cx="2329397" cy="589796"/>
          </a:xfrm>
          <a:prstGeom prst="rect">
            <a:avLst/>
          </a:prstGeom>
        </p:spPr>
      </p:pic>
      <p:pic>
        <p:nvPicPr>
          <p:cNvPr id="14" name="Picture 13" descr="part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3738"/>
            <a:ext cx="2339632" cy="595433"/>
          </a:xfrm>
          <a:prstGeom prst="rect">
            <a:avLst/>
          </a:prstGeom>
        </p:spPr>
      </p:pic>
      <p:pic>
        <p:nvPicPr>
          <p:cNvPr id="15" name="Picture 14" descr="part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264" y="3855326"/>
            <a:ext cx="2339632" cy="61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37" y="3490042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502" y="3490042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8602" y="3490042"/>
            <a:ext cx="85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9952" y="3484405"/>
            <a:ext cx="106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Gene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702" y="195302"/>
            <a:ext cx="5887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LARGE-SCALE PHYLOGENETIC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49301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3701" y="1592352"/>
            <a:ext cx="571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400" dirty="0"/>
              <a:t>A CONCATENATED MATRIX</a:t>
            </a:r>
          </a:p>
          <a:p>
            <a:pPr marL="457200" indent="-457200"/>
            <a:r>
              <a:rPr lang="en-US" sz="2400" dirty="0"/>
              <a:t>	</a:t>
            </a:r>
            <a:r>
              <a:rPr lang="en-US" dirty="0"/>
              <a:t>Final matrix has both variant and invariant positions.</a:t>
            </a:r>
          </a:p>
        </p:txBody>
      </p:sp>
    </p:spTree>
    <p:extLst>
      <p:ext uri="{BB962C8B-B14F-4D97-AF65-F5344CB8AC3E}">
        <p14:creationId xmlns:p14="http://schemas.microsoft.com/office/powerpoint/2010/main" val="134750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61478"/>
            <a:ext cx="8400860" cy="48373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3702" y="195302"/>
            <a:ext cx="8602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LARGE-SCALE PHYLOGENETIC ANALYSIS (Reference Based)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49301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3700" y="930363"/>
            <a:ext cx="7699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400" dirty="0"/>
              <a:t>SNP Calling </a:t>
            </a:r>
            <a:r>
              <a:rPr lang="en-US" sz="2000" dirty="0"/>
              <a:t>(final matrix has only invariant positions=danger </a:t>
            </a:r>
            <a:r>
              <a:rPr lang="en-US" sz="2000" dirty="0">
                <a:solidFill>
                  <a:srgbClr val="FF0000"/>
                </a:solidFill>
              </a:rPr>
              <a:t>ascertainment bias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7607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 descr="HCVconsensus.pic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5400000">
            <a:off x="3135275" y="694217"/>
            <a:ext cx="3048000" cy="803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onut 2"/>
          <p:cNvSpPr/>
          <p:nvPr/>
        </p:nvSpPr>
        <p:spPr bwMode="auto">
          <a:xfrm>
            <a:off x="334925" y="5399567"/>
            <a:ext cx="990600" cy="1143000"/>
          </a:xfrm>
          <a:prstGeom prst="donut">
            <a:avLst>
              <a:gd name="adj" fmla="val 8255"/>
            </a:avLst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E53CE-2859-C147-885A-87D2ED0DB8F7}"/>
              </a:ext>
            </a:extLst>
          </p:cNvPr>
          <p:cNvSpPr txBox="1"/>
          <p:nvPr/>
        </p:nvSpPr>
        <p:spPr>
          <a:xfrm>
            <a:off x="639725" y="978195"/>
            <a:ext cx="68020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Things to think about when you look at a tree</a:t>
            </a:r>
          </a:p>
          <a:p>
            <a:pPr marL="514350" indent="-514350">
              <a:buAutoNum type="arabicPeriod"/>
            </a:pPr>
            <a:r>
              <a:rPr lang="en-US" sz="2800" dirty="0"/>
              <a:t>How is it rooted?</a:t>
            </a:r>
          </a:p>
          <a:p>
            <a:pPr marL="514350" indent="-514350">
              <a:buAutoNum type="arabicPeriod"/>
            </a:pPr>
            <a:r>
              <a:rPr lang="en-US" sz="2800" dirty="0"/>
              <a:t>What do the branch lengths mean?</a:t>
            </a:r>
          </a:p>
          <a:p>
            <a:pPr marL="514350" indent="-514350">
              <a:buAutoNum type="arabicPeriod"/>
            </a:pPr>
            <a:r>
              <a:rPr lang="en-US" sz="2800" dirty="0"/>
              <a:t>Do the branch lengths make sense?</a:t>
            </a:r>
          </a:p>
        </p:txBody>
      </p:sp>
    </p:spTree>
    <p:extLst>
      <p:ext uri="{BB962C8B-B14F-4D97-AF65-F5344CB8AC3E}">
        <p14:creationId xmlns:p14="http://schemas.microsoft.com/office/powerpoint/2010/main" val="95945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C03E5-043B-AA4A-A9BD-60497F9C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3" y="0"/>
            <a:ext cx="5233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4" y="172606"/>
            <a:ext cx="3846861" cy="5475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2968" y="5782296"/>
            <a:ext cx="219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Augustin</a:t>
            </a:r>
            <a:r>
              <a:rPr lang="en-US" dirty="0"/>
              <a:t> Augier 1801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80" y="219931"/>
            <a:ext cx="3870116" cy="5427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4166" y="5794356"/>
            <a:ext cx="270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Jean-Baptiste </a:t>
            </a:r>
            <a:r>
              <a:rPr lang="en-US" dirty="0" err="1"/>
              <a:t>Lamark</a:t>
            </a:r>
            <a:r>
              <a:rPr lang="en-US" dirty="0"/>
              <a:t> 1809</a:t>
            </a:r>
          </a:p>
        </p:txBody>
      </p:sp>
    </p:spTree>
    <p:extLst>
      <p:ext uri="{BB962C8B-B14F-4D97-AF65-F5344CB8AC3E}">
        <p14:creationId xmlns:p14="http://schemas.microsoft.com/office/powerpoint/2010/main" val="139755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2466" y="6488668"/>
            <a:ext cx="447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Elementary Geology Edward Hitchcock (1840)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18" y="416466"/>
            <a:ext cx="7553466" cy="60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 descr="HaeckelPortra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1000"/>
            <a:ext cx="1290638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Rectangle 10"/>
          <p:cNvSpPr>
            <a:spLocks noChangeArrowheads="1"/>
          </p:cNvSpPr>
          <p:nvPr/>
        </p:nvSpPr>
        <p:spPr bwMode="auto">
          <a:xfrm>
            <a:off x="152400" y="2057400"/>
            <a:ext cx="472122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Georgia" charset="0"/>
              </a:rPr>
              <a:t>Ernst Haeckel MD.PhD. </a:t>
            </a:r>
          </a:p>
          <a:p>
            <a:r>
              <a:rPr lang="en-US" sz="2200" b="1">
                <a:latin typeface="Georgia" charset="0"/>
              </a:rPr>
              <a:t>(1834-1919)</a:t>
            </a:r>
            <a:endParaRPr lang="en-US" sz="2200">
              <a:latin typeface="Georgia" charset="0"/>
            </a:endParaRPr>
          </a:p>
          <a:p>
            <a:endParaRPr lang="en-US" sz="2200">
              <a:latin typeface="Georgia" charset="0"/>
            </a:endParaRPr>
          </a:p>
          <a:p>
            <a:r>
              <a:rPr lang="en-US" sz="2200">
                <a:latin typeface="Georgia" charset="0"/>
              </a:rPr>
              <a:t>- “ontogeny recapitulates phylogeny”</a:t>
            </a:r>
          </a:p>
          <a:p>
            <a:endParaRPr lang="en-US" sz="2200">
              <a:latin typeface="Georgia" charset="0"/>
            </a:endParaRPr>
          </a:p>
          <a:p>
            <a:pPr>
              <a:buFontTx/>
              <a:buChar char="-"/>
            </a:pPr>
            <a:r>
              <a:rPr lang="en-US" sz="2200">
                <a:latin typeface="Georgia" charset="0"/>
              </a:rPr>
              <a:t>coined words “protista”, “phylum”, </a:t>
            </a:r>
          </a:p>
          <a:p>
            <a:r>
              <a:rPr lang="en-US" sz="2200">
                <a:latin typeface="Georgia" charset="0"/>
              </a:rPr>
              <a:t>   “ecology”, “phylogeny”</a:t>
            </a:r>
          </a:p>
          <a:p>
            <a:pPr>
              <a:buFontTx/>
              <a:buChar char="-"/>
            </a:pPr>
            <a:endParaRPr lang="en-US" sz="2200">
              <a:latin typeface="Georgia" charset="0"/>
            </a:endParaRPr>
          </a:p>
          <a:p>
            <a:pPr>
              <a:buFontTx/>
              <a:buChar char="-"/>
            </a:pPr>
            <a:r>
              <a:rPr lang="en-US" sz="2200">
                <a:latin typeface="Georgia" charset="0"/>
              </a:rPr>
              <a:t>TREE OF LIFE</a:t>
            </a:r>
          </a:p>
          <a:p>
            <a:endParaRPr lang="en-US" sz="2200">
              <a:latin typeface="Georgia" charset="0"/>
            </a:endParaRPr>
          </a:p>
          <a:p>
            <a:pPr lvl="1">
              <a:buFontTx/>
              <a:buChar char="-"/>
            </a:pPr>
            <a:endParaRPr lang="en-US"/>
          </a:p>
          <a:p>
            <a:endParaRPr lang="en-US"/>
          </a:p>
        </p:txBody>
      </p:sp>
      <p:pic>
        <p:nvPicPr>
          <p:cNvPr id="2150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457200"/>
            <a:ext cx="386238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356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304800"/>
            <a:ext cx="4094163" cy="629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81000"/>
            <a:ext cx="2695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609600" y="3505200"/>
            <a:ext cx="862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1866</a:t>
            </a:r>
          </a:p>
        </p:txBody>
      </p:sp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228600" y="6019800"/>
            <a:ext cx="415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Georgia" charset="0"/>
              </a:rPr>
              <a:t>The Evolution of Man</a:t>
            </a:r>
            <a:r>
              <a:rPr lang="en-US">
                <a:latin typeface="Georgia" charset="0"/>
              </a:rPr>
              <a:t> (1879) </a:t>
            </a:r>
          </a:p>
        </p:txBody>
      </p:sp>
    </p:spTree>
    <p:extLst>
      <p:ext uri="{BB962C8B-B14F-4D97-AF65-F5344CB8AC3E}">
        <p14:creationId xmlns:p14="http://schemas.microsoft.com/office/powerpoint/2010/main" val="197511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15818</TotalTime>
  <Words>1419</Words>
  <Application>Microsoft Macintosh PowerPoint</Application>
  <PresentationFormat>On-screen Show (4:3)</PresentationFormat>
  <Paragraphs>495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Courier</vt:lpstr>
      <vt:lpstr>Georgia</vt:lpstr>
      <vt:lpstr>Impact</vt:lpstr>
      <vt:lpstr>Symbol</vt:lpstr>
      <vt:lpstr>Times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Deciding which tree to pick: Optimality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American Museum of Natural History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planet</dc:creator>
  <cp:lastModifiedBy>Moustafa, Ahmed M</cp:lastModifiedBy>
  <cp:revision>58</cp:revision>
  <dcterms:created xsi:type="dcterms:W3CDTF">2010-04-05T17:15:40Z</dcterms:created>
  <dcterms:modified xsi:type="dcterms:W3CDTF">2023-12-01T20:01:03Z</dcterms:modified>
</cp:coreProperties>
</file>